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p:regular r:id="rId24"/>
      <p:bold r:id="rId25"/>
      <p:italic r:id="rId26"/>
      <p:boldItalic r:id="rId27"/>
    </p:embeddedFont>
    <p:embeddedFont>
      <p:font typeface="Proxima Nova"/>
      <p:regular r:id="rId28"/>
      <p:bold r:id="rId29"/>
      <p:italic r:id="rId30"/>
      <p:boldItalic r:id="rId31"/>
    </p:embeddedFon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1F8C1D6-9ECF-45B9-9B8D-162A78756CC8}">
  <a:tblStyle styleId="{61F8C1D6-9ECF-45B9-9B8D-162A78756C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ProximaNova-regular.fntdata"/><Relationship Id="rId27"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roximaNova-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5.xml"/><Relationship Id="rId33" Type="http://schemas.openxmlformats.org/officeDocument/2006/relationships/font" Target="fonts/Montserrat-bold.fntdata"/><Relationship Id="rId10" Type="http://schemas.openxmlformats.org/officeDocument/2006/relationships/slide" Target="slides/slide4.xml"/><Relationship Id="rId32" Type="http://schemas.openxmlformats.org/officeDocument/2006/relationships/font" Target="fonts/Montserrat-regular.fntdata"/><Relationship Id="rId13" Type="http://schemas.openxmlformats.org/officeDocument/2006/relationships/slide" Target="slides/slide7.xml"/><Relationship Id="rId35" Type="http://schemas.openxmlformats.org/officeDocument/2006/relationships/font" Target="fonts/Montserrat-boldItalic.fntdata"/><Relationship Id="rId12" Type="http://schemas.openxmlformats.org/officeDocument/2006/relationships/slide" Target="slides/slide6.xml"/><Relationship Id="rId34" Type="http://schemas.openxmlformats.org/officeDocument/2006/relationships/font" Target="fonts/Montserrat-italic.fntdata"/><Relationship Id="rId15" Type="http://schemas.openxmlformats.org/officeDocument/2006/relationships/slide" Target="slides/slide9.xml"/><Relationship Id="rId37" Type="http://schemas.openxmlformats.org/officeDocument/2006/relationships/font" Target="fonts/Lato-bold.fntdata"/><Relationship Id="rId14" Type="http://schemas.openxmlformats.org/officeDocument/2006/relationships/slide" Target="slides/slide8.xml"/><Relationship Id="rId36" Type="http://schemas.openxmlformats.org/officeDocument/2006/relationships/font" Target="fonts/Lato-regular.fntdata"/><Relationship Id="rId17" Type="http://schemas.openxmlformats.org/officeDocument/2006/relationships/slide" Target="slides/slide11.xml"/><Relationship Id="rId39" Type="http://schemas.openxmlformats.org/officeDocument/2006/relationships/font" Target="fonts/Lato-boldItalic.fntdata"/><Relationship Id="rId16" Type="http://schemas.openxmlformats.org/officeDocument/2006/relationships/slide" Target="slides/slide10.xml"/><Relationship Id="rId38" Type="http://schemas.openxmlformats.org/officeDocument/2006/relationships/font" Target="fonts/La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6a503ee0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6a503ee0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6a503ee07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6a503ee07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Provide image</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Choose params, apply filters, add padding</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Perform convolution on the image</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Perform pooling to reduce # of params</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Add more convolutional layers if needed</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Flatten output and feed to the FC layer</a:t>
            </a:r>
            <a:endParaRPr sz="1200">
              <a:latin typeface="Montserrat"/>
              <a:ea typeface="Montserrat"/>
              <a:cs typeface="Montserrat"/>
              <a:sym typeface="Montserrat"/>
            </a:endParaRPr>
          </a:p>
          <a:p>
            <a:pPr indent="-304800" lvl="0" marL="457200" rtl="0" algn="l">
              <a:spcBef>
                <a:spcPts val="0"/>
              </a:spcBef>
              <a:spcAft>
                <a:spcPts val="0"/>
              </a:spcAft>
              <a:buSzPts val="1200"/>
              <a:buFont typeface="Montserrat"/>
              <a:buChar char="●"/>
            </a:pPr>
            <a:r>
              <a:rPr lang="en" sz="1200">
                <a:latin typeface="Montserrat"/>
                <a:ea typeface="Montserrat"/>
                <a:cs typeface="Montserrat"/>
                <a:sym typeface="Montserrat"/>
              </a:rPr>
              <a:t>Output the class</a:t>
            </a:r>
            <a:endParaRPr sz="1200">
              <a:latin typeface="Montserrat"/>
              <a:ea typeface="Montserrat"/>
              <a:cs typeface="Montserrat"/>
              <a:sym typeface="Montserrat"/>
            </a:endParaRPr>
          </a:p>
          <a:p>
            <a:pPr indent="0" lvl="0" marL="0" rtl="0" algn="l">
              <a:spcBef>
                <a:spcPts val="0"/>
              </a:spcBef>
              <a:spcAft>
                <a:spcPts val="0"/>
              </a:spcAft>
              <a:buNone/>
            </a:pPr>
            <a:r>
              <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1643a9da6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1643a9da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5138f93fa6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5138f93fa6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Lato"/>
                <a:ea typeface="Lato"/>
                <a:cs typeface="Lato"/>
                <a:sym typeface="Lato"/>
              </a:rPr>
              <a:t>2 networks:</a:t>
            </a:r>
            <a:endParaRPr sz="1200">
              <a:latin typeface="Lato"/>
              <a:ea typeface="Lato"/>
              <a:cs typeface="Lato"/>
              <a:sym typeface="Lato"/>
            </a:endParaRPr>
          </a:p>
          <a:p>
            <a:pPr indent="-304800" lvl="0" marL="457200" rtl="0" algn="l">
              <a:spcBef>
                <a:spcPts val="0"/>
              </a:spcBef>
              <a:spcAft>
                <a:spcPts val="0"/>
              </a:spcAft>
              <a:buClr>
                <a:srgbClr val="000000"/>
              </a:buClr>
              <a:buSzPts val="1200"/>
              <a:buFont typeface="Lato"/>
              <a:buChar char="●"/>
            </a:pPr>
            <a:r>
              <a:rPr lang="en" sz="1200">
                <a:latin typeface="Lato"/>
                <a:ea typeface="Lato"/>
                <a:cs typeface="Lato"/>
                <a:sym typeface="Lato"/>
              </a:rPr>
              <a:t>RPN to generate region proposals</a:t>
            </a:r>
            <a:endParaRPr sz="1200">
              <a:latin typeface="Lato"/>
              <a:ea typeface="Lato"/>
              <a:cs typeface="Lato"/>
              <a:sym typeface="Lato"/>
            </a:endParaRPr>
          </a:p>
          <a:p>
            <a:pPr indent="-304800" lvl="0" marL="457200" rtl="0" algn="l">
              <a:spcBef>
                <a:spcPts val="0"/>
              </a:spcBef>
              <a:spcAft>
                <a:spcPts val="0"/>
              </a:spcAft>
              <a:buClr>
                <a:srgbClr val="000000"/>
              </a:buClr>
              <a:buSzPts val="1200"/>
              <a:buFont typeface="Lato"/>
              <a:buChar char="●"/>
            </a:pPr>
            <a:r>
              <a:rPr lang="en" sz="1200">
                <a:latin typeface="Lato"/>
                <a:ea typeface="Lato"/>
                <a:cs typeface="Lato"/>
                <a:sym typeface="Lato"/>
              </a:rPr>
              <a:t>a network that uses the region proposals to detect objects</a:t>
            </a:r>
            <a:endParaRPr sz="1200">
              <a:latin typeface="Montserrat"/>
              <a:ea typeface="Montserrat"/>
              <a:cs typeface="Montserrat"/>
              <a:sym typeface="Montserrat"/>
            </a:endParaRPr>
          </a:p>
          <a:p>
            <a:pPr indent="0" lvl="0" marL="0" rtl="0" algn="l">
              <a:spcBef>
                <a:spcPts val="0"/>
              </a:spcBef>
              <a:spcAft>
                <a:spcPts val="0"/>
              </a:spcAft>
              <a:buNone/>
            </a:pPr>
            <a:r>
              <a:t/>
            </a:r>
            <a:endParaRPr sz="1200">
              <a:latin typeface="Lato"/>
              <a:ea typeface="Lato"/>
              <a:cs typeface="Lato"/>
              <a:sym typeface="Lato"/>
            </a:endParaRPr>
          </a:p>
          <a:p>
            <a:pPr indent="0" lvl="0" marL="0" rtl="0" algn="l">
              <a:lnSpc>
                <a:spcPct val="115000"/>
              </a:lnSpc>
              <a:spcBef>
                <a:spcPts val="0"/>
              </a:spcBef>
              <a:spcAft>
                <a:spcPts val="0"/>
              </a:spcAft>
              <a:buNone/>
            </a:pPr>
            <a:r>
              <a:t/>
            </a:r>
            <a:endParaRPr sz="1200">
              <a:latin typeface="Proxima Nova"/>
              <a:ea typeface="Proxima Nova"/>
              <a:cs typeface="Proxima Nova"/>
              <a:sym typeface="Proxima Nova"/>
            </a:endParaRPr>
          </a:p>
          <a:p>
            <a:pPr indent="0" lvl="0" marL="0" rtl="0" algn="just">
              <a:lnSpc>
                <a:spcPct val="115000"/>
              </a:lnSpc>
              <a:spcBef>
                <a:spcPts val="1600"/>
              </a:spcBef>
              <a:spcAft>
                <a:spcPts val="900"/>
              </a:spcAft>
              <a:buNone/>
            </a:pPr>
            <a:r>
              <a:t/>
            </a:r>
            <a:endParaRPr sz="1200">
              <a:highlight>
                <a:srgbClr val="FFFFFF"/>
              </a:highlight>
              <a:latin typeface="Georgia"/>
              <a:ea typeface="Georgia"/>
              <a:cs typeface="Georgia"/>
              <a:sym typeface="Georgi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1643a9da6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1643a9da6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1652b4a26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1652b4a26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51652b4a26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51652b4a26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164c298f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164c298f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6a503ee0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6a503ee0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6a503ee0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6a503ee0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8c4f6ea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8c4f6ea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138f93fa6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138f93fa6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6a503ee0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6a503ee0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YOLO: </a:t>
            </a:r>
            <a:endParaRPr/>
          </a:p>
          <a:p>
            <a:pPr indent="0" lvl="0" marL="0" rtl="0" algn="l">
              <a:spcBef>
                <a:spcPts val="0"/>
              </a:spcBef>
              <a:spcAft>
                <a:spcPts val="0"/>
              </a:spcAft>
              <a:buNone/>
            </a:pPr>
            <a:r>
              <a:rPr lang="en"/>
              <a:t>YOLO or You Only Look Once is an object detection algorithm much different from the region based algorithms seen above. In YOLO a single convolutional network predicts the bounding boxes and the class probabilities for these boxes.</a:t>
            </a:r>
            <a:endParaRPr/>
          </a:p>
          <a:p>
            <a:pPr indent="0" lvl="0" marL="0" rtl="0" algn="l">
              <a:spcBef>
                <a:spcPts val="0"/>
              </a:spcBef>
              <a:spcAft>
                <a:spcPts val="0"/>
              </a:spcAft>
              <a:buNone/>
            </a:pPr>
            <a:r>
              <a:rPr lang="en"/>
              <a:t>How YOLO works is that we take an image and split it into an SxS grid, within each of the grid we take m bounding boxes. For each of the bounding box, the network outputs a class probability and offset values for the bounding box. The bounding boxes having the class probability above a threshold value is selected and used to locate the object within the image.</a:t>
            </a:r>
            <a:endParaRPr/>
          </a:p>
          <a:p>
            <a:pPr indent="0" lvl="0" marL="0" rtl="0" algn="l">
              <a:spcBef>
                <a:spcPts val="0"/>
              </a:spcBef>
              <a:spcAft>
                <a:spcPts val="0"/>
              </a:spcAft>
              <a:buNone/>
            </a:pPr>
            <a:r>
              <a:rPr lang="en"/>
              <a:t>YOLO is orders of magnitude faster(45 frames per second) than other object detection algorithms. The limitation of YOLO algorithm is that it struggles with small objects within the image, for example it might have difficulties in detecting a flock of birds. This is due to the spatial constraints of the algorithm.</a:t>
            </a:r>
            <a:endParaRPr/>
          </a:p>
          <a:p>
            <a:pPr indent="0" lvl="0" marL="0" rtl="0" algn="l">
              <a:spcBef>
                <a:spcPts val="0"/>
              </a:spcBef>
              <a:spcAft>
                <a:spcPts val="0"/>
              </a:spcAft>
              <a:buNone/>
            </a:pPr>
            <a:r>
              <a:t/>
            </a:r>
            <a:endParaRPr/>
          </a:p>
          <a:p>
            <a:pPr indent="-330200" lvl="0" marL="457200" rtl="0" algn="l">
              <a:spcBef>
                <a:spcPts val="0"/>
              </a:spcBef>
              <a:spcAft>
                <a:spcPts val="0"/>
              </a:spcAft>
              <a:buClr>
                <a:srgbClr val="000000"/>
              </a:buClr>
              <a:buSzPts val="1600"/>
              <a:buFont typeface="Lato"/>
              <a:buChar char="●"/>
            </a:pPr>
            <a:r>
              <a:rPr lang="en" sz="1600">
                <a:latin typeface="Lato"/>
                <a:ea typeface="Lato"/>
                <a:cs typeface="Lato"/>
                <a:sym typeface="Lato"/>
              </a:rPr>
              <a:t>Object Detection Algorithm</a:t>
            </a:r>
            <a:endParaRPr sz="1600">
              <a:latin typeface="Lato"/>
              <a:ea typeface="Lato"/>
              <a:cs typeface="Lato"/>
              <a:sym typeface="Lato"/>
            </a:endParaRPr>
          </a:p>
          <a:p>
            <a:pPr indent="-330200" lvl="0" marL="457200" rtl="0" algn="l">
              <a:spcBef>
                <a:spcPts val="0"/>
              </a:spcBef>
              <a:spcAft>
                <a:spcPts val="0"/>
              </a:spcAft>
              <a:buClr>
                <a:srgbClr val="000000"/>
              </a:buClr>
              <a:buSzPts val="1600"/>
              <a:buFont typeface="Lato"/>
              <a:buChar char="●"/>
            </a:pPr>
            <a:r>
              <a:rPr lang="en" sz="1600">
                <a:latin typeface="Roboto"/>
                <a:ea typeface="Roboto"/>
                <a:cs typeface="Roboto"/>
                <a:sym typeface="Roboto"/>
              </a:rPr>
              <a:t>Predicting classes and bounding boxes for the whole image in one run of the algorithm</a:t>
            </a:r>
            <a:endParaRPr sz="1600">
              <a:latin typeface="Lato"/>
              <a:ea typeface="Lato"/>
              <a:cs typeface="Lato"/>
              <a:sym typeface="Lato"/>
            </a:endParaRPr>
          </a:p>
          <a:p>
            <a:pPr indent="-330200" lvl="0" marL="457200" rtl="0" algn="l">
              <a:spcBef>
                <a:spcPts val="0"/>
              </a:spcBef>
              <a:spcAft>
                <a:spcPts val="0"/>
              </a:spcAft>
              <a:buClr>
                <a:srgbClr val="000000"/>
              </a:buClr>
              <a:buSzPts val="1600"/>
              <a:buFont typeface="Lato"/>
              <a:buChar char="●"/>
            </a:pPr>
            <a:r>
              <a:rPr lang="en" sz="1600">
                <a:latin typeface="Lato"/>
                <a:ea typeface="Lato"/>
                <a:cs typeface="Lato"/>
                <a:sym typeface="Lato"/>
              </a:rPr>
              <a:t>A single convolutional network predicts the bounding boxes and the class probabilities for these boxes</a:t>
            </a:r>
            <a:endParaRPr sz="1600">
              <a:latin typeface="Lato"/>
              <a:ea typeface="Lato"/>
              <a:cs typeface="Lato"/>
              <a:sym typeface="Lato"/>
            </a:endParaRPr>
          </a:p>
          <a:p>
            <a:pPr indent="-330200" lvl="0" marL="457200" rtl="0" algn="l">
              <a:spcBef>
                <a:spcPts val="0"/>
              </a:spcBef>
              <a:spcAft>
                <a:spcPts val="0"/>
              </a:spcAft>
              <a:buClr>
                <a:srgbClr val="000000"/>
              </a:buClr>
              <a:buSzPts val="1600"/>
              <a:buFont typeface="Lato"/>
              <a:buChar char="●"/>
            </a:pPr>
            <a:r>
              <a:rPr lang="en" sz="1600">
                <a:latin typeface="Lato"/>
                <a:ea typeface="Lato"/>
                <a:cs typeface="Lato"/>
                <a:sym typeface="Lato"/>
              </a:rPr>
              <a:t>Split an image into a SxS grid and take m bounding boxes</a:t>
            </a:r>
            <a:endParaRPr sz="1600">
              <a:latin typeface="Lato"/>
              <a:ea typeface="Lato"/>
              <a:cs typeface="Lato"/>
              <a:sym typeface="Lato"/>
            </a:endParaRPr>
          </a:p>
          <a:p>
            <a:pPr indent="-330200" lvl="1" marL="914400" rtl="0" algn="l">
              <a:spcBef>
                <a:spcPts val="0"/>
              </a:spcBef>
              <a:spcAft>
                <a:spcPts val="0"/>
              </a:spcAft>
              <a:buClr>
                <a:srgbClr val="000000"/>
              </a:buClr>
              <a:buSzPts val="1600"/>
              <a:buFont typeface="Lato"/>
              <a:buChar char="○"/>
            </a:pPr>
            <a:r>
              <a:rPr lang="en" sz="1600">
                <a:latin typeface="Lato"/>
                <a:ea typeface="Lato"/>
                <a:cs typeface="Lato"/>
                <a:sym typeface="Lato"/>
              </a:rPr>
              <a:t>Each bounding box has a class probability and offset value</a:t>
            </a:r>
            <a:endParaRPr sz="1600">
              <a:latin typeface="Lato"/>
              <a:ea typeface="Lato"/>
              <a:cs typeface="Lato"/>
              <a:sym typeface="Lato"/>
            </a:endParaRPr>
          </a:p>
          <a:p>
            <a:pPr indent="-330200" lvl="0" marL="457200" rtl="0" algn="l">
              <a:spcBef>
                <a:spcPts val="0"/>
              </a:spcBef>
              <a:spcAft>
                <a:spcPts val="0"/>
              </a:spcAft>
              <a:buClr>
                <a:srgbClr val="000000"/>
              </a:buClr>
              <a:buSzPts val="1600"/>
              <a:buFont typeface="Lato"/>
              <a:buChar char="●"/>
            </a:pPr>
            <a:r>
              <a:rPr lang="en" sz="1600">
                <a:latin typeface="Lato"/>
                <a:ea typeface="Lato"/>
                <a:cs typeface="Lato"/>
                <a:sym typeface="Lato"/>
              </a:rPr>
              <a:t>Bounding boxes above a threshold value are selected and used to locate the object within the image</a:t>
            </a:r>
            <a:endParaRPr b="1" sz="1600">
              <a:latin typeface="Lato"/>
              <a:ea typeface="Lato"/>
              <a:cs typeface="Lato"/>
              <a:sym typeface="Lato"/>
            </a:endParaRPr>
          </a:p>
          <a:p>
            <a:pPr indent="0" lvl="0" marL="0" rtl="0" algn="l">
              <a:spcBef>
                <a:spcPts val="0"/>
              </a:spcBef>
              <a:spcAft>
                <a:spcPts val="0"/>
              </a:spcAft>
              <a:buNone/>
            </a:pPr>
            <a:r>
              <a:t/>
            </a:r>
            <a:endParaRPr sz="1300">
              <a:latin typeface="Lato"/>
              <a:ea typeface="Lato"/>
              <a:cs typeface="Lato"/>
              <a:sym typeface="Lat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51652b4a26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1652b4a26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5138f93fa6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5138f93fa6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FFFFFF"/>
              </a:buClr>
              <a:buSzPts val="1800"/>
              <a:buFont typeface="Montserrat"/>
              <a:buAutoNum type="arabicPeriod"/>
            </a:pPr>
            <a:r>
              <a:rPr lang="en" sz="1800">
                <a:solidFill>
                  <a:srgbClr val="FFFFFF"/>
                </a:solidFill>
                <a:latin typeface="Montserrat"/>
                <a:ea typeface="Montserrat"/>
                <a:cs typeface="Montserrat"/>
                <a:sym typeface="Montserrat"/>
              </a:rPr>
              <a:t>Generate SSD model</a:t>
            </a:r>
            <a:endParaRPr sz="1800">
              <a:solidFill>
                <a:srgbClr val="FFFFFF"/>
              </a:solidFill>
              <a:latin typeface="Montserrat"/>
              <a:ea typeface="Montserrat"/>
              <a:cs typeface="Montserrat"/>
              <a:sym typeface="Montserrat"/>
            </a:endParaRPr>
          </a:p>
          <a:p>
            <a:pPr indent="-342900" lvl="0" marL="457200" rtl="0" algn="l">
              <a:lnSpc>
                <a:spcPct val="115000"/>
              </a:lnSpc>
              <a:spcBef>
                <a:spcPts val="0"/>
              </a:spcBef>
              <a:spcAft>
                <a:spcPts val="0"/>
              </a:spcAft>
              <a:buClr>
                <a:srgbClr val="FFFFFF"/>
              </a:buClr>
              <a:buSzPts val="1800"/>
              <a:buFont typeface="Montserrat"/>
              <a:buAutoNum type="arabicPeriod"/>
            </a:pPr>
            <a:r>
              <a:rPr lang="en" sz="1800">
                <a:solidFill>
                  <a:srgbClr val="FFFFFF"/>
                </a:solidFill>
                <a:latin typeface="Montserrat"/>
                <a:ea typeface="Montserrat"/>
                <a:cs typeface="Montserrat"/>
                <a:sym typeface="Montserrat"/>
              </a:rPr>
              <a:t>Covert SSD model with train.record as input</a:t>
            </a:r>
            <a:endParaRPr sz="1800">
              <a:solidFill>
                <a:srgbClr val="FFFFFF"/>
              </a:solidFill>
              <a:latin typeface="Montserrat"/>
              <a:ea typeface="Montserrat"/>
              <a:cs typeface="Montserrat"/>
              <a:sym typeface="Montserrat"/>
            </a:endParaRPr>
          </a:p>
          <a:p>
            <a:pPr indent="-342900" lvl="0" marL="457200" rtl="0" algn="l">
              <a:lnSpc>
                <a:spcPct val="115000"/>
              </a:lnSpc>
              <a:spcBef>
                <a:spcPts val="0"/>
              </a:spcBef>
              <a:spcAft>
                <a:spcPts val="0"/>
              </a:spcAft>
              <a:buClr>
                <a:srgbClr val="FFFFFF"/>
              </a:buClr>
              <a:buSzPts val="1800"/>
              <a:buFont typeface="Montserrat"/>
              <a:buAutoNum type="arabicPeriod"/>
            </a:pPr>
            <a:r>
              <a:rPr lang="en" sz="1800">
                <a:solidFill>
                  <a:srgbClr val="FFFFFF"/>
                </a:solidFill>
                <a:latin typeface="Montserrat"/>
                <a:ea typeface="Montserrat"/>
                <a:cs typeface="Montserrat"/>
                <a:sym typeface="Montserrat"/>
              </a:rPr>
              <a:t>Use trained model to perform pothole detection on test images</a:t>
            </a:r>
            <a:endParaRPr sz="1800">
              <a:solidFill>
                <a:srgbClr val="FFFFFF"/>
              </a:solidFill>
              <a:latin typeface="Montserrat"/>
              <a:ea typeface="Montserrat"/>
              <a:cs typeface="Montserrat"/>
              <a:sym typeface="Montserrat"/>
            </a:endParaRPr>
          </a:p>
          <a:p>
            <a:pPr indent="-330200" lvl="0" marL="457200" rtl="0" algn="l">
              <a:spcBef>
                <a:spcPts val="0"/>
              </a:spcBef>
              <a:spcAft>
                <a:spcPts val="0"/>
              </a:spcAft>
              <a:buClr>
                <a:srgbClr val="FFFFFF"/>
              </a:buClr>
              <a:buSzPts val="1600"/>
              <a:buFont typeface="Lato"/>
              <a:buAutoNum type="arabicPeriod"/>
            </a:pPr>
            <a:r>
              <a:rPr lang="en" sz="1600">
                <a:solidFill>
                  <a:srgbClr val="FFFFFF"/>
                </a:solidFill>
                <a:latin typeface="Lato"/>
                <a:ea typeface="Lato"/>
                <a:cs typeface="Lato"/>
                <a:sym typeface="Lato"/>
              </a:rPr>
              <a:t>Popular for object detection</a:t>
            </a:r>
            <a:endParaRPr sz="1600">
              <a:solidFill>
                <a:srgbClr val="FFFFFF"/>
              </a:solidFill>
              <a:latin typeface="Lato"/>
              <a:ea typeface="Lato"/>
              <a:cs typeface="Lato"/>
              <a:sym typeface="Lato"/>
            </a:endParaRPr>
          </a:p>
          <a:p>
            <a:pPr indent="-330200" lvl="0" marL="457200" rtl="0" algn="l">
              <a:spcBef>
                <a:spcPts val="0"/>
              </a:spcBef>
              <a:spcAft>
                <a:spcPts val="0"/>
              </a:spcAft>
              <a:buClr>
                <a:srgbClr val="FFFFFF"/>
              </a:buClr>
              <a:buSzPts val="1600"/>
              <a:buFont typeface="Lato"/>
              <a:buAutoNum type="arabicPeriod"/>
            </a:pPr>
            <a:r>
              <a:rPr lang="en" sz="1600">
                <a:solidFill>
                  <a:srgbClr val="FFFFFF"/>
                </a:solidFill>
                <a:latin typeface="Lato"/>
                <a:ea typeface="Lato"/>
                <a:cs typeface="Lato"/>
                <a:sym typeface="Lato"/>
              </a:rPr>
              <a:t>Works better than standard neural network</a:t>
            </a:r>
            <a:endParaRPr sz="1600">
              <a:solidFill>
                <a:srgbClr val="FFFFFF"/>
              </a:solidFill>
              <a:latin typeface="Lato"/>
              <a:ea typeface="Lato"/>
              <a:cs typeface="Lato"/>
              <a:sym typeface="Lato"/>
            </a:endParaRPr>
          </a:p>
          <a:p>
            <a:pPr indent="-330200" lvl="0" marL="457200" rtl="0" algn="l">
              <a:spcBef>
                <a:spcPts val="0"/>
              </a:spcBef>
              <a:spcAft>
                <a:spcPts val="0"/>
              </a:spcAft>
              <a:buClr>
                <a:srgbClr val="FFFFFF"/>
              </a:buClr>
              <a:buSzPts val="1600"/>
              <a:buFont typeface="Lato"/>
              <a:buAutoNum type="arabicPeriod"/>
            </a:pPr>
            <a:r>
              <a:rPr lang="en" sz="1600">
                <a:solidFill>
                  <a:srgbClr val="FFFFFF"/>
                </a:solidFill>
                <a:latin typeface="Lato"/>
                <a:ea typeface="Lato"/>
                <a:cs typeface="Lato"/>
                <a:sym typeface="Lato"/>
              </a:rPr>
              <a:t>Extracts feature maps </a:t>
            </a:r>
            <a:endParaRPr sz="1600">
              <a:solidFill>
                <a:srgbClr val="FFFFFF"/>
              </a:solidFill>
              <a:latin typeface="Lato"/>
              <a:ea typeface="Lato"/>
              <a:cs typeface="Lato"/>
              <a:sym typeface="Lato"/>
            </a:endParaRPr>
          </a:p>
          <a:p>
            <a:pPr indent="-330200" lvl="0" marL="457200" rtl="0" algn="l">
              <a:spcBef>
                <a:spcPts val="0"/>
              </a:spcBef>
              <a:spcAft>
                <a:spcPts val="0"/>
              </a:spcAft>
              <a:buClr>
                <a:srgbClr val="FFFFFF"/>
              </a:buClr>
              <a:buSzPts val="1600"/>
              <a:buFont typeface="Lato"/>
              <a:buAutoNum type="arabicPeriod"/>
            </a:pPr>
            <a:r>
              <a:rPr lang="en" sz="1600">
                <a:solidFill>
                  <a:srgbClr val="FFFFFF"/>
                </a:solidFill>
                <a:latin typeface="Lato"/>
                <a:ea typeface="Lato"/>
                <a:cs typeface="Lato"/>
                <a:sym typeface="Lato"/>
              </a:rPr>
              <a:t>Apply convolution filters to detect objects</a:t>
            </a:r>
            <a:endParaRPr sz="1600">
              <a:solidFill>
                <a:srgbClr val="FFFFFF"/>
              </a:solidFill>
              <a:latin typeface="Lato"/>
              <a:ea typeface="Lato"/>
              <a:cs typeface="Lato"/>
              <a:sym typeface="Lato"/>
            </a:endParaRPr>
          </a:p>
          <a:p>
            <a:pPr indent="-330200" lvl="0" marL="457200" rtl="0" algn="l">
              <a:spcBef>
                <a:spcPts val="0"/>
              </a:spcBef>
              <a:spcAft>
                <a:spcPts val="0"/>
              </a:spcAft>
              <a:buClr>
                <a:srgbClr val="FFFFFF"/>
              </a:buClr>
              <a:buSzPts val="1600"/>
              <a:buFont typeface="Lato"/>
              <a:buAutoNum type="arabicPeriod"/>
            </a:pPr>
            <a:r>
              <a:rPr lang="en" sz="1600">
                <a:solidFill>
                  <a:srgbClr val="FFFFFF"/>
                </a:solidFill>
                <a:latin typeface="Lato"/>
                <a:ea typeface="Lato"/>
                <a:cs typeface="Lato"/>
                <a:sym typeface="Lato"/>
              </a:rPr>
              <a:t>Accuracy increases with number of boundary boxes</a:t>
            </a:r>
            <a:endParaRPr sz="1600">
              <a:solidFill>
                <a:srgbClr val="FFFFFF"/>
              </a:solidFill>
              <a:highlight>
                <a:schemeClr val="lt1"/>
              </a:highlight>
              <a:latin typeface="Lato"/>
              <a:ea typeface="Lato"/>
              <a:cs typeface="Lato"/>
              <a:sym typeface="Lato"/>
            </a:endParaRPr>
          </a:p>
          <a:p>
            <a:pPr indent="0" lvl="0" marL="0" rtl="0" algn="l">
              <a:lnSpc>
                <a:spcPct val="115000"/>
              </a:lnSpc>
              <a:spcBef>
                <a:spcPts val="0"/>
              </a:spcBef>
              <a:spcAft>
                <a:spcPts val="0"/>
              </a:spcAft>
              <a:buNone/>
            </a:pPr>
            <a:r>
              <a:t/>
            </a:r>
            <a:endParaRPr sz="1800">
              <a:solidFill>
                <a:srgbClr val="FFFFFF"/>
              </a:solidFill>
              <a:latin typeface="Montserrat"/>
              <a:ea typeface="Montserrat"/>
              <a:cs typeface="Montserrat"/>
              <a:sym typeface="Montserrat"/>
            </a:endParaRPr>
          </a:p>
          <a:p>
            <a:pPr indent="0" lvl="0" marL="0" rtl="0" algn="l">
              <a:spcBef>
                <a:spcPts val="1600"/>
              </a:spcBef>
              <a:spcAft>
                <a:spcPts val="0"/>
              </a:spcAft>
              <a:buNone/>
            </a:pPr>
            <a:r>
              <a:t/>
            </a:r>
            <a:endParaRPr>
              <a:solidFill>
                <a:srgbClr val="FFFFFF"/>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1643a9da6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1643a9da6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747300"/>
          </a:xfrm>
          <a:prstGeom prst="rect">
            <a:avLst/>
          </a:prstGeom>
        </p:spPr>
        <p:txBody>
          <a:bodyPr anchorCtr="0" anchor="t" bIns="91425" lIns="91425" spcFirstLastPara="1" rIns="91425" wrap="square" tIns="91425"/>
          <a:lstStyle>
            <a:lvl1pPr lvl="0">
              <a:spcBef>
                <a:spcPts val="0"/>
              </a:spcBef>
              <a:spcAft>
                <a:spcPts val="0"/>
              </a:spcAft>
              <a:buSzPts val="2600"/>
              <a:buNone/>
              <a:defRPr sz="26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397300"/>
            <a:ext cx="7038900" cy="3265800"/>
          </a:xfrm>
          <a:prstGeom prst="rect">
            <a:avLst/>
          </a:prstGeom>
        </p:spPr>
        <p:txBody>
          <a:bodyPr anchorCtr="0" anchor="t" bIns="91425" lIns="91425" spcFirstLastPara="1" rIns="91425" wrap="square" tIns="91425"/>
          <a:lstStyle>
            <a:lvl1pPr indent="-311150" lvl="0" marL="457200">
              <a:spcBef>
                <a:spcPts val="0"/>
              </a:spcBef>
              <a:spcAft>
                <a:spcPts val="0"/>
              </a:spcAft>
              <a:buClr>
                <a:srgbClr val="FFFFFF"/>
              </a:buClr>
              <a:buSzPts val="1300"/>
              <a:buFont typeface="Montserrat"/>
              <a:buChar char="●"/>
              <a:defRPr>
                <a:solidFill>
                  <a:srgbClr val="FFFFFF"/>
                </a:solidFill>
                <a:latin typeface="Montserrat"/>
                <a:ea typeface="Montserrat"/>
                <a:cs typeface="Montserrat"/>
                <a:sym typeface="Montserrat"/>
              </a:defRPr>
            </a:lvl1pPr>
            <a:lvl2pPr indent="-298450" lvl="1" marL="9144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2pPr>
            <a:lvl3pPr indent="-298450" lvl="2" marL="13716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3pPr>
            <a:lvl4pPr indent="-298450" lvl="3" marL="18288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4pPr>
            <a:lvl5pPr indent="-298450" lvl="4" marL="22860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5pPr>
            <a:lvl6pPr indent="-298450" lvl="5" marL="27432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6pPr>
            <a:lvl7pPr indent="-298450" lvl="6" marL="32004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7pPr>
            <a:lvl8pPr indent="-298450" lvl="7" marL="3657600">
              <a:spcBef>
                <a:spcPts val="1600"/>
              </a:spcBef>
              <a:spcAft>
                <a:spcPts val="0"/>
              </a:spcAft>
              <a:buClr>
                <a:srgbClr val="FFFFFF"/>
              </a:buClr>
              <a:buSzPts val="1100"/>
              <a:buFont typeface="Montserrat"/>
              <a:buChar char="○"/>
              <a:defRPr>
                <a:solidFill>
                  <a:srgbClr val="FFFFFF"/>
                </a:solidFill>
                <a:latin typeface="Montserrat"/>
                <a:ea typeface="Montserrat"/>
                <a:cs typeface="Montserrat"/>
                <a:sym typeface="Montserrat"/>
              </a:defRPr>
            </a:lvl8pPr>
            <a:lvl9pPr indent="-298450" lvl="8" marL="4114800">
              <a:spcBef>
                <a:spcPts val="1600"/>
              </a:spcBef>
              <a:spcAft>
                <a:spcPts val="1600"/>
              </a:spcAft>
              <a:buClr>
                <a:srgbClr val="FFFFFF"/>
              </a:buClr>
              <a:buSzPts val="1100"/>
              <a:buFont typeface="Montserrat"/>
              <a:buChar char="■"/>
              <a:defRPr>
                <a:solidFill>
                  <a:srgbClr val="FFFFFF"/>
                </a:solidFill>
                <a:latin typeface="Montserrat"/>
                <a:ea typeface="Montserrat"/>
                <a:cs typeface="Montserrat"/>
                <a:sym typeface="Montserrat"/>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743425" y="1008450"/>
            <a:ext cx="4746900" cy="122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3400">
                <a:solidFill>
                  <a:srgbClr val="FFFFFF"/>
                </a:solidFill>
              </a:rPr>
              <a:t>Image Based Street Pothole Detection</a:t>
            </a:r>
            <a:endParaRPr sz="3400">
              <a:solidFill>
                <a:srgbClr val="FFFFFF"/>
              </a:solidFill>
            </a:endParaRPr>
          </a:p>
        </p:txBody>
      </p:sp>
      <p:sp>
        <p:nvSpPr>
          <p:cNvPr id="135" name="Google Shape;135;p13"/>
          <p:cNvSpPr txBox="1"/>
          <p:nvPr>
            <p:ph idx="1" type="subTitle"/>
          </p:nvPr>
        </p:nvSpPr>
        <p:spPr>
          <a:xfrm>
            <a:off x="4643175" y="2662950"/>
            <a:ext cx="3990600" cy="166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1600">
                <a:solidFill>
                  <a:srgbClr val="FFFFFF"/>
                </a:solidFill>
                <a:latin typeface="Montserrat"/>
                <a:ea typeface="Montserrat"/>
                <a:cs typeface="Montserrat"/>
                <a:sym typeface="Montserrat"/>
              </a:rPr>
              <a:t>			Archana Yadawa </a:t>
            </a:r>
            <a:endParaRPr b="1" sz="1600">
              <a:solidFill>
                <a:srgbClr val="FFFFFF"/>
              </a:solidFill>
              <a:latin typeface="Montserrat"/>
              <a:ea typeface="Montserrat"/>
              <a:cs typeface="Montserrat"/>
              <a:sym typeface="Montserrat"/>
            </a:endParaRPr>
          </a:p>
          <a:p>
            <a:pPr indent="0" lvl="0" marL="0" rtl="0" algn="r">
              <a:spcBef>
                <a:spcPts val="0"/>
              </a:spcBef>
              <a:spcAft>
                <a:spcPts val="0"/>
              </a:spcAft>
              <a:buClr>
                <a:schemeClr val="dk1"/>
              </a:buClr>
              <a:buSzPts val="1100"/>
              <a:buFont typeface="Arial"/>
              <a:buNone/>
            </a:pPr>
            <a:r>
              <a:rPr b="1" lang="en" sz="1600">
                <a:solidFill>
                  <a:srgbClr val="FFFFFF"/>
                </a:solidFill>
                <a:latin typeface="Montserrat"/>
                <a:ea typeface="Montserrat"/>
                <a:cs typeface="Montserrat"/>
                <a:sym typeface="Montserrat"/>
              </a:rPr>
              <a:t>Anjani Mallampati</a:t>
            </a:r>
            <a:endParaRPr b="1" sz="1600">
              <a:solidFill>
                <a:srgbClr val="FFFFFF"/>
              </a:solidFill>
              <a:latin typeface="Montserrat"/>
              <a:ea typeface="Montserrat"/>
              <a:cs typeface="Montserrat"/>
              <a:sym typeface="Montserrat"/>
            </a:endParaRPr>
          </a:p>
          <a:p>
            <a:pPr indent="0" lvl="0" marL="0" rtl="0" algn="r">
              <a:spcBef>
                <a:spcPts val="0"/>
              </a:spcBef>
              <a:spcAft>
                <a:spcPts val="0"/>
              </a:spcAft>
              <a:buClr>
                <a:schemeClr val="dk1"/>
              </a:buClr>
              <a:buSzPts val="1100"/>
              <a:buFont typeface="Arial"/>
              <a:buNone/>
            </a:pPr>
            <a:r>
              <a:rPr b="1" lang="en" sz="1600">
                <a:solidFill>
                  <a:srgbClr val="FFFFFF"/>
                </a:solidFill>
                <a:latin typeface="Montserrat"/>
                <a:ea typeface="Montserrat"/>
                <a:cs typeface="Montserrat"/>
                <a:sym typeface="Montserrat"/>
              </a:rPr>
              <a:t>Divya Sidhabathuni</a:t>
            </a:r>
            <a:endParaRPr b="1" sz="1600">
              <a:solidFill>
                <a:srgbClr val="FFFFFF"/>
              </a:solidFill>
              <a:latin typeface="Montserrat"/>
              <a:ea typeface="Montserrat"/>
              <a:cs typeface="Montserrat"/>
              <a:sym typeface="Montserrat"/>
            </a:endParaRPr>
          </a:p>
          <a:p>
            <a:pPr indent="0" lvl="0" marL="0" rtl="0" algn="r">
              <a:spcBef>
                <a:spcPts val="0"/>
              </a:spcBef>
              <a:spcAft>
                <a:spcPts val="0"/>
              </a:spcAft>
              <a:buClr>
                <a:schemeClr val="dk1"/>
              </a:buClr>
              <a:buSzPts val="1100"/>
              <a:buFont typeface="Arial"/>
              <a:buNone/>
            </a:pPr>
            <a:r>
              <a:rPr b="1" lang="en" sz="1600">
                <a:solidFill>
                  <a:srgbClr val="FFFFFF"/>
                </a:solidFill>
                <a:latin typeface="Montserrat"/>
                <a:ea typeface="Montserrat"/>
                <a:cs typeface="Montserrat"/>
                <a:sym typeface="Montserrat"/>
              </a:rPr>
              <a:t>Sweety Sojrani</a:t>
            </a:r>
            <a:endParaRPr b="1" sz="1600">
              <a:solidFill>
                <a:srgbClr val="FFFFFF"/>
              </a:solidFill>
              <a:latin typeface="Montserrat"/>
              <a:ea typeface="Montserrat"/>
              <a:cs typeface="Montserrat"/>
              <a:sym typeface="Montserrat"/>
            </a:endParaRPr>
          </a:p>
          <a:p>
            <a:pPr indent="0" lvl="0" marL="0" rtl="0" algn="r">
              <a:spcBef>
                <a:spcPts val="0"/>
              </a:spcBef>
              <a:spcAft>
                <a:spcPts val="0"/>
              </a:spcAft>
              <a:buClr>
                <a:schemeClr val="dk1"/>
              </a:buClr>
              <a:buSzPts val="1100"/>
              <a:buFont typeface="Arial"/>
              <a:buNone/>
            </a:pPr>
            <a:r>
              <a:rPr b="1" lang="en" sz="1600">
                <a:solidFill>
                  <a:srgbClr val="FFFFFF"/>
                </a:solidFill>
                <a:latin typeface="Montserrat"/>
                <a:ea typeface="Montserrat"/>
                <a:cs typeface="Montserrat"/>
                <a:sym typeface="Montserrat"/>
              </a:rPr>
              <a:t>Group 10</a:t>
            </a:r>
            <a:endParaRPr b="1" sz="1600">
              <a:solidFill>
                <a:srgbClr val="FFFFFF"/>
              </a:solidFill>
              <a:latin typeface="Montserrat"/>
              <a:ea typeface="Montserrat"/>
              <a:cs typeface="Montserrat"/>
              <a:sym typeface="Montserrat"/>
            </a:endParaRPr>
          </a:p>
        </p:txBody>
      </p:sp>
      <p:sp>
        <p:nvSpPr>
          <p:cNvPr id="136" name="Google Shape;136;p13"/>
          <p:cNvSpPr txBox="1"/>
          <p:nvPr>
            <p:ph idx="1" type="subTitle"/>
          </p:nvPr>
        </p:nvSpPr>
        <p:spPr>
          <a:xfrm>
            <a:off x="3757875" y="4509125"/>
            <a:ext cx="4875900" cy="421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b="1" lang="en" sz="1600">
                <a:solidFill>
                  <a:srgbClr val="FFFFFF"/>
                </a:solidFill>
                <a:latin typeface="Montserrat"/>
                <a:ea typeface="Montserrat"/>
                <a:cs typeface="Montserrat"/>
                <a:sym typeface="Montserrat"/>
              </a:rPr>
              <a:t>Instructor: Dr. Jerry</a:t>
            </a:r>
            <a:r>
              <a:rPr b="1" lang="en" sz="1600">
                <a:solidFill>
                  <a:srgbClr val="2D3B45"/>
                </a:solidFill>
                <a:latin typeface="Montserrat"/>
                <a:ea typeface="Montserrat"/>
                <a:cs typeface="Montserrat"/>
                <a:sym typeface="Montserrat"/>
              </a:rPr>
              <a:t> </a:t>
            </a:r>
            <a:r>
              <a:rPr b="1" lang="en" sz="1600">
                <a:solidFill>
                  <a:srgbClr val="FFFFFF"/>
                </a:solidFill>
                <a:latin typeface="Montserrat"/>
                <a:ea typeface="Montserrat"/>
                <a:cs typeface="Montserrat"/>
                <a:sym typeface="Montserrat"/>
              </a:rPr>
              <a:t>Gao</a:t>
            </a:r>
            <a:endParaRPr b="1" sz="1600">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1530900" y="599175"/>
            <a:ext cx="1346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CNN</a:t>
            </a:r>
            <a:endParaRPr b="1"/>
          </a:p>
        </p:txBody>
      </p:sp>
      <p:sp>
        <p:nvSpPr>
          <p:cNvPr id="198" name="Google Shape;198;p22"/>
          <p:cNvSpPr txBox="1"/>
          <p:nvPr/>
        </p:nvSpPr>
        <p:spPr>
          <a:xfrm>
            <a:off x="3543288" y="4429750"/>
            <a:ext cx="2057400" cy="28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roxima Nova"/>
                <a:ea typeface="Proxima Nova"/>
                <a:cs typeface="Proxima Nova"/>
                <a:sym typeface="Proxima Nova"/>
              </a:rPr>
              <a:t>Figure. Architecture of CNN </a:t>
            </a:r>
            <a:endParaRPr sz="1200">
              <a:solidFill>
                <a:srgbClr val="FFFFFF"/>
              </a:solidFill>
            </a:endParaRPr>
          </a:p>
        </p:txBody>
      </p:sp>
      <p:pic>
        <p:nvPicPr>
          <p:cNvPr id="199" name="Google Shape;199;p22"/>
          <p:cNvPicPr preferRelativeResize="0"/>
          <p:nvPr/>
        </p:nvPicPr>
        <p:blipFill>
          <a:blip r:embed="rId3">
            <a:alphaModFix/>
          </a:blip>
          <a:stretch>
            <a:fillRect/>
          </a:stretch>
        </p:blipFill>
        <p:spPr>
          <a:xfrm>
            <a:off x="851725" y="1489348"/>
            <a:ext cx="7440548" cy="2783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graphicFrame>
        <p:nvGraphicFramePr>
          <p:cNvPr id="204" name="Google Shape;204;p23"/>
          <p:cNvGraphicFramePr/>
          <p:nvPr/>
        </p:nvGraphicFramePr>
        <p:xfrm>
          <a:off x="154800" y="154875"/>
          <a:ext cx="3000000" cy="3000000"/>
        </p:xfrm>
        <a:graphic>
          <a:graphicData uri="http://schemas.openxmlformats.org/drawingml/2006/table">
            <a:tbl>
              <a:tblPr>
                <a:noFill/>
                <a:tableStyleId>{61F8C1D6-9ECF-45B9-9B8D-162A78756CC8}</a:tableStyleId>
              </a:tblPr>
              <a:tblGrid>
                <a:gridCol w="961725"/>
                <a:gridCol w="2060325"/>
                <a:gridCol w="2007700"/>
                <a:gridCol w="1665475"/>
                <a:gridCol w="2129100"/>
              </a:tblGrid>
              <a:tr h="902775">
                <a:tc>
                  <a:txBody>
                    <a:bodyPr>
                      <a:no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YOLO</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SSD</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2200">
                          <a:solidFill>
                            <a:srgbClr val="FFFFFF"/>
                          </a:solidFill>
                          <a:latin typeface="Montserrat"/>
                          <a:ea typeface="Montserrat"/>
                          <a:cs typeface="Montserrat"/>
                          <a:sym typeface="Montserrat"/>
                        </a:rPr>
                        <a:t>CNN</a:t>
                      </a:r>
                      <a:endParaRPr b="1" sz="22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Faster RCNN</a:t>
                      </a:r>
                      <a:endParaRPr sz="2200">
                        <a:solidFill>
                          <a:srgbClr val="B7B7B7"/>
                        </a:solidFill>
                        <a:latin typeface="Montserrat"/>
                        <a:ea typeface="Montserrat"/>
                        <a:cs typeface="Montserrat"/>
                        <a:sym typeface="Montserrat"/>
                      </a:endParaRPr>
                    </a:p>
                  </a:txBody>
                  <a:tcPr marT="91425" marB="91425" marR="91425" marL="91425"/>
                </a:tc>
              </a:tr>
              <a:tr h="3930575">
                <a:tc>
                  <a:txBody>
                    <a:bodyPr>
                      <a:noAutofit/>
                    </a:bodyPr>
                    <a:lstStyle/>
                    <a:p>
                      <a:pPr indent="0" lvl="0" marL="0" rtl="0" algn="l">
                        <a:spcBef>
                          <a:spcPts val="0"/>
                        </a:spcBef>
                        <a:spcAft>
                          <a:spcPts val="0"/>
                        </a:spcAft>
                        <a:buNone/>
                      </a:pPr>
                      <a:r>
                        <a:rPr b="1" lang="en" sz="1800">
                          <a:solidFill>
                            <a:srgbClr val="FFFFFF"/>
                          </a:solidFill>
                          <a:latin typeface="Montserrat"/>
                          <a:ea typeface="Montserrat"/>
                          <a:cs typeface="Montserrat"/>
                          <a:sym typeface="Montserrat"/>
                        </a:rPr>
                        <a:t>Why?</a:t>
                      </a:r>
                      <a:endParaRPr b="1" sz="18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Different from other object detection algorithms because it only needs to “see” an image once</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Swift so can be run real time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Speeds up process by eliminating the need of region proposal network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Provides matchable accuracy while using lower resolution images</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1600">
                          <a:solidFill>
                            <a:srgbClr val="FFFFFF"/>
                          </a:solidFill>
                          <a:latin typeface="Montserrat"/>
                          <a:ea typeface="Montserrat"/>
                          <a:cs typeface="Montserrat"/>
                          <a:sym typeface="Montserrat"/>
                        </a:rPr>
                        <a:t>Uses feature learning to find the most relevant pattern for classification</a:t>
                      </a:r>
                      <a:endParaRPr b="1" sz="1600">
                        <a:solidFill>
                          <a:srgbClr val="FFFFFF"/>
                        </a:solidFill>
                        <a:latin typeface="Montserrat"/>
                        <a:ea typeface="Montserrat"/>
                        <a:cs typeface="Montserrat"/>
                        <a:sym typeface="Montserrat"/>
                      </a:endParaRPr>
                    </a:p>
                    <a:p>
                      <a:pPr indent="0" lvl="0" marL="457200" rtl="0" algn="l">
                        <a:spcBef>
                          <a:spcPts val="0"/>
                        </a:spcBef>
                        <a:spcAft>
                          <a:spcPts val="0"/>
                        </a:spcAft>
                        <a:buNone/>
                      </a:pPr>
                      <a:r>
                        <a:t/>
                      </a:r>
                      <a:endParaRPr b="1" sz="16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RPN to generate fix set of regions</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Uses anchor boxes for object detection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Faster speed because of regional proposals (real-time object detection)</a:t>
                      </a:r>
                      <a:endParaRPr>
                        <a:solidFill>
                          <a:srgbClr val="B7B7B7"/>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910825" y="445025"/>
            <a:ext cx="2374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Faster R-CNN</a:t>
            </a:r>
            <a:endParaRPr b="1"/>
          </a:p>
        </p:txBody>
      </p:sp>
      <p:sp>
        <p:nvSpPr>
          <p:cNvPr id="210" name="Google Shape;210;p24"/>
          <p:cNvSpPr txBox="1"/>
          <p:nvPr>
            <p:ph idx="1" type="body"/>
          </p:nvPr>
        </p:nvSpPr>
        <p:spPr>
          <a:xfrm>
            <a:off x="262625" y="1722200"/>
            <a:ext cx="3999900" cy="28836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rgbClr val="FFFFFF"/>
              </a:buClr>
              <a:buSzPts val="1700"/>
              <a:buAutoNum type="arabicPeriod"/>
            </a:pPr>
            <a:r>
              <a:rPr lang="en" sz="1700">
                <a:solidFill>
                  <a:srgbClr val="FFFFFF"/>
                </a:solidFill>
              </a:rPr>
              <a:t>Image goes through convolution  layers → feature maps are extracted</a:t>
            </a:r>
            <a:endParaRPr sz="1700">
              <a:solidFill>
                <a:srgbClr val="FFFFFF"/>
              </a:solidFill>
            </a:endParaRPr>
          </a:p>
          <a:p>
            <a:pPr indent="-336550" lvl="0" marL="457200" rtl="0" algn="l">
              <a:lnSpc>
                <a:spcPct val="100000"/>
              </a:lnSpc>
              <a:spcBef>
                <a:spcPts val="0"/>
              </a:spcBef>
              <a:spcAft>
                <a:spcPts val="0"/>
              </a:spcAft>
              <a:buClr>
                <a:srgbClr val="FFFFFF"/>
              </a:buClr>
              <a:buSzPts val="1700"/>
              <a:buAutoNum type="arabicPeriod"/>
            </a:pPr>
            <a:r>
              <a:rPr lang="en" sz="1700">
                <a:solidFill>
                  <a:srgbClr val="FFFFFF"/>
                </a:solidFill>
              </a:rPr>
              <a:t>A sliding window is used in RPN for each location over the feature map</a:t>
            </a:r>
            <a:endParaRPr sz="1700">
              <a:solidFill>
                <a:srgbClr val="FFFFFF"/>
              </a:solidFill>
            </a:endParaRPr>
          </a:p>
          <a:p>
            <a:pPr indent="-336550" lvl="0" marL="457200" rtl="0" algn="l">
              <a:lnSpc>
                <a:spcPct val="100000"/>
              </a:lnSpc>
              <a:spcBef>
                <a:spcPts val="0"/>
              </a:spcBef>
              <a:spcAft>
                <a:spcPts val="0"/>
              </a:spcAft>
              <a:buClr>
                <a:srgbClr val="FFFFFF"/>
              </a:buClr>
              <a:buSzPts val="1700"/>
              <a:buAutoNum type="arabicPeriod"/>
            </a:pPr>
            <a:r>
              <a:rPr lang="en" sz="1700">
                <a:solidFill>
                  <a:srgbClr val="FFFFFF"/>
                </a:solidFill>
              </a:rPr>
              <a:t>For each location, anchor boxes are used for generating region proposals</a:t>
            </a:r>
            <a:endParaRPr sz="1700">
              <a:solidFill>
                <a:srgbClr val="FFFFFF"/>
              </a:solidFill>
            </a:endParaRPr>
          </a:p>
          <a:p>
            <a:pPr indent="-336550" lvl="0" marL="457200" rtl="0" algn="l">
              <a:lnSpc>
                <a:spcPct val="100000"/>
              </a:lnSpc>
              <a:spcBef>
                <a:spcPts val="0"/>
              </a:spcBef>
              <a:spcAft>
                <a:spcPts val="0"/>
              </a:spcAft>
              <a:buClr>
                <a:srgbClr val="FFFFFF"/>
              </a:buClr>
              <a:buSzPts val="1700"/>
              <a:buAutoNum type="arabicPeriod"/>
            </a:pPr>
            <a:r>
              <a:rPr lang="en" sz="1700">
                <a:solidFill>
                  <a:srgbClr val="FFFFFF"/>
                </a:solidFill>
              </a:rPr>
              <a:t>cls layer for finding object</a:t>
            </a:r>
            <a:endParaRPr sz="1700">
              <a:solidFill>
                <a:srgbClr val="FFFFFF"/>
              </a:solidFill>
            </a:endParaRPr>
          </a:p>
          <a:p>
            <a:pPr indent="-336550" lvl="0" marL="457200" rtl="0" algn="l">
              <a:lnSpc>
                <a:spcPct val="100000"/>
              </a:lnSpc>
              <a:spcBef>
                <a:spcPts val="0"/>
              </a:spcBef>
              <a:spcAft>
                <a:spcPts val="0"/>
              </a:spcAft>
              <a:buClr>
                <a:srgbClr val="FFFFFF"/>
              </a:buClr>
              <a:buSzPts val="1700"/>
              <a:buAutoNum type="arabicPeriod"/>
            </a:pPr>
            <a:r>
              <a:rPr lang="en" sz="1700">
                <a:solidFill>
                  <a:srgbClr val="FFFFFF"/>
                </a:solidFill>
              </a:rPr>
              <a:t>reg layer to get coordinates</a:t>
            </a:r>
            <a:endParaRPr sz="1700">
              <a:solidFill>
                <a:srgbClr val="FFFFFF"/>
              </a:solidFill>
            </a:endParaRPr>
          </a:p>
          <a:p>
            <a:pPr indent="0" lvl="0" marL="0" rtl="0" algn="l">
              <a:lnSpc>
                <a:spcPct val="100000"/>
              </a:lnSpc>
              <a:spcBef>
                <a:spcPts val="0"/>
              </a:spcBef>
              <a:spcAft>
                <a:spcPts val="0"/>
              </a:spcAft>
              <a:buNone/>
            </a:pPr>
            <a:r>
              <a:t/>
            </a:r>
            <a:endParaRPr sz="1700">
              <a:solidFill>
                <a:srgbClr val="FFFFFF"/>
              </a:solidFill>
            </a:endParaRPr>
          </a:p>
          <a:p>
            <a:pPr indent="0" lvl="0" marL="0" rtl="0" algn="l">
              <a:lnSpc>
                <a:spcPct val="100000"/>
              </a:lnSpc>
              <a:spcBef>
                <a:spcPts val="0"/>
              </a:spcBef>
              <a:spcAft>
                <a:spcPts val="0"/>
              </a:spcAft>
              <a:buNone/>
            </a:pPr>
            <a:r>
              <a:t/>
            </a:r>
            <a:endParaRPr sz="1700">
              <a:solidFill>
                <a:srgbClr val="FFFFFF"/>
              </a:solidFill>
            </a:endParaRPr>
          </a:p>
        </p:txBody>
      </p:sp>
      <p:pic>
        <p:nvPicPr>
          <p:cNvPr id="211" name="Google Shape;211;p24"/>
          <p:cNvPicPr preferRelativeResize="0"/>
          <p:nvPr/>
        </p:nvPicPr>
        <p:blipFill rotWithShape="1">
          <a:blip r:embed="rId3">
            <a:alphaModFix/>
          </a:blip>
          <a:srcRect b="1555" l="0" r="0" t="0"/>
          <a:stretch/>
        </p:blipFill>
        <p:spPr>
          <a:xfrm>
            <a:off x="4947588" y="1119138"/>
            <a:ext cx="3690876" cy="3362424"/>
          </a:xfrm>
          <a:prstGeom prst="rect">
            <a:avLst/>
          </a:prstGeom>
          <a:noFill/>
          <a:ln>
            <a:noFill/>
          </a:ln>
        </p:spPr>
      </p:pic>
      <p:sp>
        <p:nvSpPr>
          <p:cNvPr id="212" name="Google Shape;212;p24"/>
          <p:cNvSpPr txBox="1"/>
          <p:nvPr/>
        </p:nvSpPr>
        <p:spPr>
          <a:xfrm>
            <a:off x="5574425" y="4523375"/>
            <a:ext cx="2437200" cy="2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Figure. Architecture of Faster R-CNN</a:t>
            </a:r>
            <a:endParaRPr sz="1100">
              <a:solidFill>
                <a:srgbClr val="FFFFFF"/>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graphicFrame>
        <p:nvGraphicFramePr>
          <p:cNvPr id="217" name="Google Shape;217;p25"/>
          <p:cNvGraphicFramePr/>
          <p:nvPr/>
        </p:nvGraphicFramePr>
        <p:xfrm>
          <a:off x="154800" y="154875"/>
          <a:ext cx="3000000" cy="3000000"/>
        </p:xfrm>
        <a:graphic>
          <a:graphicData uri="http://schemas.openxmlformats.org/drawingml/2006/table">
            <a:tbl>
              <a:tblPr>
                <a:noFill/>
                <a:tableStyleId>{61F8C1D6-9ECF-45B9-9B8D-162A78756CC8}</a:tableStyleId>
              </a:tblPr>
              <a:tblGrid>
                <a:gridCol w="961725"/>
                <a:gridCol w="2060325"/>
                <a:gridCol w="2007700"/>
                <a:gridCol w="1665475"/>
                <a:gridCol w="2129100"/>
              </a:tblGrid>
              <a:tr h="902775">
                <a:tc>
                  <a:txBody>
                    <a:bodyPr>
                      <a:no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YOLO</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SSD</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CNN</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2200">
                          <a:solidFill>
                            <a:srgbClr val="FFFFFF"/>
                          </a:solidFill>
                          <a:latin typeface="Montserrat"/>
                          <a:ea typeface="Montserrat"/>
                          <a:cs typeface="Montserrat"/>
                          <a:sym typeface="Montserrat"/>
                        </a:rPr>
                        <a:t>Faster RCNN</a:t>
                      </a:r>
                      <a:endParaRPr b="1" sz="2200">
                        <a:solidFill>
                          <a:srgbClr val="FFFFFF"/>
                        </a:solidFill>
                        <a:latin typeface="Montserrat"/>
                        <a:ea typeface="Montserrat"/>
                        <a:cs typeface="Montserrat"/>
                        <a:sym typeface="Montserrat"/>
                      </a:endParaRPr>
                    </a:p>
                  </a:txBody>
                  <a:tcPr marT="91425" marB="91425" marR="91425" marL="91425"/>
                </a:tc>
              </a:tr>
              <a:tr h="3930575">
                <a:tc>
                  <a:txBody>
                    <a:bodyPr>
                      <a:noAutofit/>
                    </a:bodyPr>
                    <a:lstStyle/>
                    <a:p>
                      <a:pPr indent="0" lvl="0" marL="0" rtl="0" algn="l">
                        <a:spcBef>
                          <a:spcPts val="0"/>
                        </a:spcBef>
                        <a:spcAft>
                          <a:spcPts val="0"/>
                        </a:spcAft>
                        <a:buNone/>
                      </a:pPr>
                      <a:r>
                        <a:rPr b="1" lang="en" sz="1800">
                          <a:solidFill>
                            <a:srgbClr val="FFFFFF"/>
                          </a:solidFill>
                          <a:latin typeface="Montserrat"/>
                          <a:ea typeface="Montserrat"/>
                          <a:cs typeface="Montserrat"/>
                          <a:sym typeface="Montserrat"/>
                        </a:rPr>
                        <a:t>Why?</a:t>
                      </a:r>
                      <a:endParaRPr b="1" sz="18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Different from other object detection algorithms because it only needs to “see” an image once</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Swift so can be run real time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Speeds up process by eliminating the need of region proposal network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Provides matchable accuracy while using lower resolution images</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feature learning to find most relevant pattern for classification</a:t>
                      </a:r>
                      <a:endParaRPr>
                        <a:solidFill>
                          <a:srgbClr val="B7B7B7"/>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1500">
                          <a:solidFill>
                            <a:srgbClr val="FFFFFF"/>
                          </a:solidFill>
                          <a:latin typeface="Montserrat"/>
                          <a:ea typeface="Montserrat"/>
                          <a:cs typeface="Montserrat"/>
                          <a:sym typeface="Montserrat"/>
                        </a:rPr>
                        <a:t>Uses RPN to generate fixed set of regions</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rPr b="1" lang="en" sz="1500">
                          <a:solidFill>
                            <a:srgbClr val="FFFFFF"/>
                          </a:solidFill>
                          <a:latin typeface="Montserrat"/>
                          <a:ea typeface="Montserrat"/>
                          <a:cs typeface="Montserrat"/>
                          <a:sym typeface="Montserrat"/>
                        </a:rPr>
                        <a:t>Uses anchor boxes for object detection </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500">
                        <a:solidFill>
                          <a:srgbClr val="FFFFFF"/>
                        </a:solidFill>
                        <a:latin typeface="Montserrat"/>
                        <a:ea typeface="Montserrat"/>
                        <a:cs typeface="Montserrat"/>
                        <a:sym typeface="Montserrat"/>
                      </a:endParaRPr>
                    </a:p>
                    <a:p>
                      <a:pPr indent="0" lvl="0" marL="0" rtl="0" algn="l">
                        <a:spcBef>
                          <a:spcPts val="0"/>
                        </a:spcBef>
                        <a:spcAft>
                          <a:spcPts val="0"/>
                        </a:spcAft>
                        <a:buNone/>
                      </a:pPr>
                      <a:r>
                        <a:rPr b="1" lang="en" sz="1500">
                          <a:solidFill>
                            <a:srgbClr val="FFFFFF"/>
                          </a:solidFill>
                          <a:latin typeface="Montserrat"/>
                          <a:ea typeface="Montserrat"/>
                          <a:cs typeface="Montserrat"/>
                          <a:sym typeface="Montserrat"/>
                        </a:rPr>
                        <a:t>Faster speed because of regional proposals (real-time object detection)</a:t>
                      </a:r>
                      <a:endParaRPr b="1" sz="1500">
                        <a:solidFill>
                          <a:srgbClr val="FFFFFF"/>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21" name="Shape 221"/>
        <p:cNvGrpSpPr/>
        <p:nvPr/>
      </p:nvGrpSpPr>
      <p:grpSpPr>
        <a:xfrm>
          <a:off x="0" y="0"/>
          <a:ext cx="0" cy="0"/>
          <a:chOff x="0" y="0"/>
          <a:chExt cx="0" cy="0"/>
        </a:xfrm>
      </p:grpSpPr>
      <p:pic>
        <p:nvPicPr>
          <p:cNvPr id="222" name="Google Shape;222;p26"/>
          <p:cNvPicPr preferRelativeResize="0"/>
          <p:nvPr/>
        </p:nvPicPr>
        <p:blipFill>
          <a:blip r:embed="rId3">
            <a:alphaModFix/>
          </a:blip>
          <a:stretch>
            <a:fillRect/>
          </a:stretch>
        </p:blipFill>
        <p:spPr>
          <a:xfrm>
            <a:off x="996550" y="782925"/>
            <a:ext cx="6995650" cy="3741774"/>
          </a:xfrm>
          <a:prstGeom prst="rect">
            <a:avLst/>
          </a:prstGeom>
          <a:noFill/>
          <a:ln>
            <a:noFill/>
          </a:ln>
        </p:spPr>
      </p:pic>
      <p:sp>
        <p:nvSpPr>
          <p:cNvPr id="223" name="Google Shape;223;p26"/>
          <p:cNvSpPr txBox="1"/>
          <p:nvPr>
            <p:ph idx="4294967295" type="title"/>
          </p:nvPr>
        </p:nvSpPr>
        <p:spPr>
          <a:xfrm>
            <a:off x="2573700" y="99450"/>
            <a:ext cx="39966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000000"/>
                </a:solidFill>
              </a:rPr>
              <a:t> Model Architecture</a:t>
            </a:r>
            <a:endParaRPr b="1">
              <a:solidFill>
                <a:srgbClr val="000000"/>
              </a:solidFill>
            </a:endParaRPr>
          </a:p>
        </p:txBody>
      </p:sp>
      <p:pic>
        <p:nvPicPr>
          <p:cNvPr id="224" name="Google Shape;224;p26"/>
          <p:cNvPicPr preferRelativeResize="0"/>
          <p:nvPr/>
        </p:nvPicPr>
        <p:blipFill>
          <a:blip r:embed="rId4">
            <a:alphaModFix/>
          </a:blip>
          <a:stretch>
            <a:fillRect/>
          </a:stretch>
        </p:blipFill>
        <p:spPr>
          <a:xfrm>
            <a:off x="1628775" y="1917375"/>
            <a:ext cx="1908350" cy="263750"/>
          </a:xfrm>
          <a:prstGeom prst="rect">
            <a:avLst/>
          </a:prstGeom>
          <a:noFill/>
          <a:ln>
            <a:noFill/>
          </a:ln>
        </p:spPr>
      </p:pic>
      <p:pic>
        <p:nvPicPr>
          <p:cNvPr id="225" name="Google Shape;225;p26"/>
          <p:cNvPicPr preferRelativeResize="0"/>
          <p:nvPr/>
        </p:nvPicPr>
        <p:blipFill>
          <a:blip r:embed="rId5">
            <a:alphaModFix/>
          </a:blip>
          <a:stretch>
            <a:fillRect/>
          </a:stretch>
        </p:blipFill>
        <p:spPr>
          <a:xfrm>
            <a:off x="4822025" y="4086400"/>
            <a:ext cx="2287099" cy="946649"/>
          </a:xfrm>
          <a:prstGeom prst="rect">
            <a:avLst/>
          </a:prstGeom>
          <a:noFill/>
          <a:ln>
            <a:noFill/>
          </a:ln>
        </p:spPr>
      </p:pic>
      <p:pic>
        <p:nvPicPr>
          <p:cNvPr id="226" name="Google Shape;226;p26"/>
          <p:cNvPicPr preferRelativeResize="0"/>
          <p:nvPr/>
        </p:nvPicPr>
        <p:blipFill>
          <a:blip r:embed="rId6">
            <a:alphaModFix/>
          </a:blip>
          <a:stretch>
            <a:fillRect/>
          </a:stretch>
        </p:blipFill>
        <p:spPr>
          <a:xfrm>
            <a:off x="5758800" y="2574450"/>
            <a:ext cx="1609350" cy="725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graphicFrame>
        <p:nvGraphicFramePr>
          <p:cNvPr id="231" name="Google Shape;231;p27"/>
          <p:cNvGraphicFramePr/>
          <p:nvPr/>
        </p:nvGraphicFramePr>
        <p:xfrm>
          <a:off x="403525" y="956150"/>
          <a:ext cx="3000000" cy="3000000"/>
        </p:xfrm>
        <a:graphic>
          <a:graphicData uri="http://schemas.openxmlformats.org/drawingml/2006/table">
            <a:tbl>
              <a:tblPr>
                <a:noFill/>
                <a:tableStyleId>{61F8C1D6-9ECF-45B9-9B8D-162A78756CC8}</a:tableStyleId>
              </a:tblPr>
              <a:tblGrid>
                <a:gridCol w="1287500"/>
                <a:gridCol w="2056325"/>
                <a:gridCol w="1671900"/>
                <a:gridCol w="1671900"/>
                <a:gridCol w="1649300"/>
              </a:tblGrid>
              <a:tr h="433825">
                <a:tc>
                  <a:txBody>
                    <a:bodyPr>
                      <a:noAutofit/>
                    </a:bodyPr>
                    <a:lstStyle/>
                    <a:p>
                      <a:pPr indent="0" lvl="0" marL="0" rtl="0" algn="l">
                        <a:spcBef>
                          <a:spcPts val="0"/>
                        </a:spcBef>
                        <a:spcAft>
                          <a:spcPts val="0"/>
                        </a:spcAft>
                        <a:buNone/>
                      </a:pPr>
                      <a:r>
                        <a:t/>
                      </a:r>
                      <a:endParaRPr>
                        <a:solidFill>
                          <a:srgbClr val="FFFFFF"/>
                        </a:solidFill>
                      </a:endParaRPr>
                    </a:p>
                  </a:txBody>
                  <a:tcPr marT="91425" marB="91425" marR="91425" marL="91425"/>
                </a:tc>
                <a:tc>
                  <a:txBody>
                    <a:bodyPr>
                      <a:noAutofit/>
                    </a:bodyPr>
                    <a:lstStyle/>
                    <a:p>
                      <a:pPr indent="0" lvl="0" marL="0" rtl="0" algn="l">
                        <a:spcBef>
                          <a:spcPts val="0"/>
                        </a:spcBef>
                        <a:spcAft>
                          <a:spcPts val="0"/>
                        </a:spcAft>
                        <a:buNone/>
                      </a:pPr>
                      <a:r>
                        <a:rPr b="1" lang="en">
                          <a:solidFill>
                            <a:srgbClr val="FFFFFF"/>
                          </a:solidFill>
                        </a:rPr>
                        <a:t>YOLO</a:t>
                      </a:r>
                      <a:endParaRPr b="1">
                        <a:solidFill>
                          <a:srgbClr val="FFFFFF"/>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rPr>
                        <a:t>SSD</a:t>
                      </a:r>
                      <a:endParaRPr b="1">
                        <a:solidFill>
                          <a:srgbClr val="FFFFFF"/>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rPr>
                        <a:t>CNN</a:t>
                      </a:r>
                      <a:endParaRPr b="1">
                        <a:solidFill>
                          <a:srgbClr val="FFFFFF"/>
                        </a:solidFill>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b="1" lang="en">
                          <a:solidFill>
                            <a:srgbClr val="FFFFFF"/>
                          </a:solidFill>
                        </a:rPr>
                        <a:t>Faster RCNN</a:t>
                      </a:r>
                      <a:endParaRPr b="1">
                        <a:solidFill>
                          <a:srgbClr val="FFFFFF"/>
                        </a:solidFill>
                      </a:endParaRPr>
                    </a:p>
                  </a:txBody>
                  <a:tcPr marT="91425" marB="91425" marR="91425" marL="91425">
                    <a:lnB cap="flat" cmpd="sng" w="9525">
                      <a:solidFill>
                        <a:srgbClr val="9E9E9E"/>
                      </a:solidFill>
                      <a:prstDash val="solid"/>
                      <a:round/>
                      <a:headEnd len="sm" w="sm" type="none"/>
                      <a:tailEnd len="sm" w="sm" type="none"/>
                    </a:lnB>
                  </a:tcPr>
                </a:tc>
              </a:tr>
              <a:tr h="585425">
                <a:tc>
                  <a:txBody>
                    <a:bodyPr>
                      <a:noAutofit/>
                    </a:bodyPr>
                    <a:lstStyle/>
                    <a:p>
                      <a:pPr indent="0" lvl="0" marL="0" rtl="0" algn="l">
                        <a:spcBef>
                          <a:spcPts val="0"/>
                        </a:spcBef>
                        <a:spcAft>
                          <a:spcPts val="0"/>
                        </a:spcAft>
                        <a:buNone/>
                      </a:pPr>
                      <a:r>
                        <a:rPr b="1" lang="en">
                          <a:solidFill>
                            <a:srgbClr val="FFFFFF"/>
                          </a:solidFill>
                        </a:rPr>
                        <a:t>Accuracy</a:t>
                      </a:r>
                      <a:endParaRPr b="1">
                        <a:solidFill>
                          <a:srgbClr val="FFFFFF"/>
                        </a:solidFill>
                      </a:endParaRPr>
                    </a:p>
                  </a:txBody>
                  <a:tcPr marT="91425" marB="91425" marR="91425" marL="91425">
                    <a:lnR cap="flat" cmpd="sng" w="9525">
                      <a:solidFill>
                        <a:srgbClr val="9E9E9E"/>
                      </a:solidFill>
                      <a:prstDash val="solid"/>
                      <a:round/>
                      <a:headEnd len="sm" w="sm" type="none"/>
                      <a:tailEnd len="sm" w="sm" type="none"/>
                    </a:lnR>
                  </a:tcPr>
                </a:tc>
                <a:tc>
                  <a:txBody>
                    <a:bodyPr>
                      <a:noAutofit/>
                    </a:bodyPr>
                    <a:lstStyle/>
                    <a:p>
                      <a:pPr indent="0" lvl="0" marL="0" rtl="0" algn="l">
                        <a:spcBef>
                          <a:spcPts val="0"/>
                        </a:spcBef>
                        <a:spcAft>
                          <a:spcPts val="0"/>
                        </a:spcAft>
                        <a:buNone/>
                      </a:pPr>
                      <a:r>
                        <a:rPr lang="en">
                          <a:solidFill>
                            <a:srgbClr val="FFFFFF"/>
                          </a:solidFill>
                        </a:rPr>
                        <a:t>63%</a:t>
                      </a:r>
                      <a:endParaRPr sz="1600">
                        <a:solidFill>
                          <a:srgbClr val="FFFFFF"/>
                        </a:solidFill>
                        <a:latin typeface="Lato"/>
                        <a:ea typeface="Lato"/>
                        <a:cs typeface="Lato"/>
                        <a:sym typeface="La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rPr>
                        <a:t>82</a:t>
                      </a:r>
                      <a:r>
                        <a:rPr lang="en">
                          <a:solidFill>
                            <a:srgbClr val="FFFFFF"/>
                          </a:solidFill>
                        </a:rPr>
                        <a:t>%</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rPr>
                        <a:t>93%</a:t>
                      </a:r>
                      <a:endParaRPr>
                        <a:solidFill>
                          <a:srgbClr val="FFFFFF"/>
                        </a:solidFill>
                      </a:endParaRPr>
                    </a:p>
                    <a:p>
                      <a:pPr indent="0" lvl="0" marL="0" rtl="0" algn="l">
                        <a:spcBef>
                          <a:spcPts val="0"/>
                        </a:spcBef>
                        <a:spcAft>
                          <a:spcPts val="0"/>
                        </a:spcAft>
                        <a:buNone/>
                      </a:pPr>
                      <a:r>
                        <a:t/>
                      </a:r>
                      <a:endParaRPr>
                        <a:solidFill>
                          <a:srgbClr val="FFFFFF"/>
                        </a:solidFill>
                      </a:endParaRPr>
                    </a:p>
                  </a:txBody>
                  <a:tcPr marT="91425" marB="91425" marR="91425" marL="91425">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a:solidFill>
                            <a:srgbClr val="FFFFFF"/>
                          </a:solidFill>
                        </a:rPr>
                        <a:t>74%</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a:solidFill>
                          <a:srgbClr val="FFFFFF"/>
                        </a:solidFill>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32" name="Google Shape;232;p27"/>
          <p:cNvSpPr txBox="1"/>
          <p:nvPr/>
        </p:nvSpPr>
        <p:spPr>
          <a:xfrm>
            <a:off x="1173850" y="2724375"/>
            <a:ext cx="2934600" cy="20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500">
                <a:solidFill>
                  <a:srgbClr val="FFFFFF"/>
                </a:solidFill>
                <a:latin typeface="Lato"/>
                <a:ea typeface="Lato"/>
                <a:cs typeface="Lato"/>
                <a:sym typeface="Lato"/>
              </a:rPr>
              <a:t>Improve Accuracy Techniques:</a:t>
            </a:r>
            <a:endParaRPr b="1" sz="1500">
              <a:solidFill>
                <a:srgbClr val="FFFFFF"/>
              </a:solidFill>
              <a:latin typeface="Lato"/>
              <a:ea typeface="Lato"/>
              <a:cs typeface="Lato"/>
              <a:sym typeface="Lato"/>
            </a:endParaRPr>
          </a:p>
          <a:p>
            <a:pPr indent="-323850" lvl="0" marL="457200" rtl="0" algn="l">
              <a:lnSpc>
                <a:spcPct val="150000"/>
              </a:lnSpc>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Use bigger Training Set</a:t>
            </a:r>
            <a:endParaRPr sz="1500">
              <a:solidFill>
                <a:srgbClr val="FFFFFF"/>
              </a:solidFill>
              <a:latin typeface="Lato"/>
              <a:ea typeface="Lato"/>
              <a:cs typeface="Lato"/>
              <a:sym typeface="Lato"/>
            </a:endParaRPr>
          </a:p>
          <a:p>
            <a:pPr indent="-323850" lvl="0" marL="457200" rtl="0" algn="l">
              <a:lnSpc>
                <a:spcPct val="150000"/>
              </a:lnSpc>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Use images with prominent potholes instead of car dashboard view images.</a:t>
            </a:r>
            <a:endParaRPr sz="1500">
              <a:solidFill>
                <a:srgbClr val="FFFFFF"/>
              </a:solidFill>
              <a:latin typeface="Lato"/>
              <a:ea typeface="Lato"/>
              <a:cs typeface="Lato"/>
              <a:sym typeface="Lato"/>
            </a:endParaRPr>
          </a:p>
          <a:p>
            <a:pPr indent="-323850" lvl="0" marL="457200" rtl="0" algn="l">
              <a:lnSpc>
                <a:spcPct val="150000"/>
              </a:lnSpc>
              <a:spcBef>
                <a:spcPts val="0"/>
              </a:spcBef>
              <a:spcAft>
                <a:spcPts val="0"/>
              </a:spcAft>
              <a:buClr>
                <a:srgbClr val="FFFFFF"/>
              </a:buClr>
              <a:buSzPts val="1500"/>
              <a:buFont typeface="Lato"/>
              <a:buChar char="●"/>
            </a:pPr>
            <a:r>
              <a:rPr lang="en" sz="1500">
                <a:solidFill>
                  <a:srgbClr val="FFFFFF"/>
                </a:solidFill>
                <a:latin typeface="Lato"/>
                <a:ea typeface="Lato"/>
                <a:cs typeface="Lato"/>
                <a:sym typeface="Lato"/>
              </a:rPr>
              <a:t>Combination of Algorithms</a:t>
            </a:r>
            <a:endParaRPr sz="1500">
              <a:solidFill>
                <a:srgbClr val="FFFFFF"/>
              </a:solidFill>
              <a:latin typeface="Lato"/>
              <a:ea typeface="Lato"/>
              <a:cs typeface="Lato"/>
              <a:sym typeface="Lato"/>
            </a:endParaRPr>
          </a:p>
          <a:p>
            <a:pPr indent="0" lvl="0" marL="0" rtl="0" algn="l">
              <a:lnSpc>
                <a:spcPct val="150000"/>
              </a:lnSpc>
              <a:spcBef>
                <a:spcPts val="0"/>
              </a:spcBef>
              <a:spcAft>
                <a:spcPts val="0"/>
              </a:spcAft>
              <a:buNone/>
            </a:pPr>
            <a:r>
              <a:t/>
            </a:r>
            <a:endParaRPr sz="1500">
              <a:solidFill>
                <a:srgbClr val="FFFFFF"/>
              </a:solidFill>
              <a:latin typeface="Lato"/>
              <a:ea typeface="Lato"/>
              <a:cs typeface="Lato"/>
              <a:sym typeface="Lato"/>
            </a:endParaRPr>
          </a:p>
          <a:p>
            <a:pPr indent="0" lvl="0" marL="457200" rtl="0" algn="l">
              <a:lnSpc>
                <a:spcPct val="150000"/>
              </a:lnSpc>
              <a:spcBef>
                <a:spcPts val="0"/>
              </a:spcBef>
              <a:spcAft>
                <a:spcPts val="0"/>
              </a:spcAft>
              <a:buNone/>
            </a:pPr>
            <a:r>
              <a:t/>
            </a:r>
            <a:endParaRPr sz="1500">
              <a:solidFill>
                <a:srgbClr val="FFFFFF"/>
              </a:solidFill>
              <a:latin typeface="Lato"/>
              <a:ea typeface="Lato"/>
              <a:cs typeface="Lato"/>
              <a:sym typeface="Lato"/>
            </a:endParaRPr>
          </a:p>
          <a:p>
            <a:pPr indent="0" lvl="0" marL="0" rtl="0" algn="l">
              <a:lnSpc>
                <a:spcPct val="150000"/>
              </a:lnSpc>
              <a:spcBef>
                <a:spcPts val="0"/>
              </a:spcBef>
              <a:spcAft>
                <a:spcPts val="0"/>
              </a:spcAft>
              <a:buNone/>
            </a:pPr>
            <a:r>
              <a:t/>
            </a:r>
            <a:endParaRPr sz="1500">
              <a:solidFill>
                <a:srgbClr val="FFFFFF"/>
              </a:solidFill>
              <a:latin typeface="Lato"/>
              <a:ea typeface="Lato"/>
              <a:cs typeface="Lato"/>
              <a:sym typeface="Lato"/>
            </a:endParaRPr>
          </a:p>
        </p:txBody>
      </p:sp>
      <p:sp>
        <p:nvSpPr>
          <p:cNvPr id="233" name="Google Shape;233;p27"/>
          <p:cNvSpPr txBox="1"/>
          <p:nvPr/>
        </p:nvSpPr>
        <p:spPr>
          <a:xfrm>
            <a:off x="3480600" y="277850"/>
            <a:ext cx="2182800" cy="67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Montserrat"/>
                <a:ea typeface="Montserrat"/>
                <a:cs typeface="Montserrat"/>
                <a:sym typeface="Montserrat"/>
              </a:rPr>
              <a:t>Comparison</a:t>
            </a:r>
            <a:endParaRPr sz="2700">
              <a:solidFill>
                <a:srgbClr val="FFFFFF"/>
              </a:solidFill>
              <a:latin typeface="Lato"/>
              <a:ea typeface="Lato"/>
              <a:cs typeface="Lato"/>
              <a:sym typeface="Lato"/>
            </a:endParaRPr>
          </a:p>
        </p:txBody>
      </p:sp>
      <p:pic>
        <p:nvPicPr>
          <p:cNvPr id="234" name="Google Shape;234;p27"/>
          <p:cNvPicPr preferRelativeResize="0"/>
          <p:nvPr/>
        </p:nvPicPr>
        <p:blipFill>
          <a:blip r:embed="rId3">
            <a:alphaModFix/>
          </a:blip>
          <a:stretch>
            <a:fillRect/>
          </a:stretch>
        </p:blipFill>
        <p:spPr>
          <a:xfrm>
            <a:off x="4873025" y="2411250"/>
            <a:ext cx="3175874" cy="2481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Conclusion/Further Work</a:t>
            </a:r>
            <a:endParaRPr/>
          </a:p>
        </p:txBody>
      </p:sp>
      <p:sp>
        <p:nvSpPr>
          <p:cNvPr id="240" name="Google Shape;240;p28"/>
          <p:cNvSpPr txBox="1"/>
          <p:nvPr>
            <p:ph idx="1" type="body"/>
          </p:nvPr>
        </p:nvSpPr>
        <p:spPr>
          <a:xfrm>
            <a:off x="1371550" y="1147175"/>
            <a:ext cx="7038900" cy="3551700"/>
          </a:xfrm>
          <a:prstGeom prst="rect">
            <a:avLst/>
          </a:prstGeom>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SzPts val="1700"/>
              <a:buFont typeface="Montserrat"/>
              <a:buChar char="●"/>
            </a:pPr>
            <a:r>
              <a:rPr lang="en" sz="1700">
                <a:latin typeface="Montserrat"/>
                <a:ea typeface="Montserrat"/>
                <a:cs typeface="Montserrat"/>
                <a:sym typeface="Montserrat"/>
              </a:rPr>
              <a:t>YOLO is efficient with large pothole i</a:t>
            </a:r>
            <a:r>
              <a:rPr lang="en" sz="1700">
                <a:latin typeface="Montserrat"/>
                <a:ea typeface="Montserrat"/>
                <a:cs typeface="Montserrat"/>
                <a:sym typeface="Montserrat"/>
              </a:rPr>
              <a:t>mages instead of dashboard images </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lang="en" sz="1700">
                <a:latin typeface="Montserrat"/>
                <a:ea typeface="Montserrat"/>
                <a:cs typeface="Montserrat"/>
                <a:sym typeface="Montserrat"/>
              </a:rPr>
              <a:t>SSD is efficient but needs large number of training dataset</a:t>
            </a:r>
            <a:endParaRPr sz="1700">
              <a:latin typeface="Montserrat"/>
              <a:ea typeface="Montserrat"/>
              <a:cs typeface="Montserrat"/>
              <a:sym typeface="Montserrat"/>
            </a:endParaRPr>
          </a:p>
          <a:p>
            <a:pPr indent="-336550" lvl="0" marL="457200" rtl="0" algn="l">
              <a:lnSpc>
                <a:spcPct val="150000"/>
              </a:lnSpc>
              <a:spcBef>
                <a:spcPts val="0"/>
              </a:spcBef>
              <a:spcAft>
                <a:spcPts val="0"/>
              </a:spcAft>
              <a:buSzPts val="1700"/>
              <a:buFont typeface="Montserrat"/>
              <a:buChar char="●"/>
            </a:pPr>
            <a:r>
              <a:rPr lang="en" sz="1700">
                <a:latin typeface="Montserrat"/>
                <a:ea typeface="Montserrat"/>
                <a:cs typeface="Montserrat"/>
                <a:sym typeface="Montserrat"/>
              </a:rPr>
              <a:t>HPC was highly unreliable during our experiment</a:t>
            </a:r>
            <a:endParaRPr sz="1700">
              <a:latin typeface="Montserrat"/>
              <a:ea typeface="Montserrat"/>
              <a:cs typeface="Montserrat"/>
              <a:sym typeface="Montserrat"/>
            </a:endParaRPr>
          </a:p>
          <a:p>
            <a:pPr indent="0" lvl="0" marL="0" rtl="0" algn="l">
              <a:spcBef>
                <a:spcPts val="1600"/>
              </a:spcBef>
              <a:spcAft>
                <a:spcPts val="0"/>
              </a:spcAft>
              <a:buNone/>
            </a:pPr>
            <a:r>
              <a:t/>
            </a:r>
            <a:endParaRPr sz="1200">
              <a:latin typeface="Montserrat"/>
              <a:ea typeface="Montserrat"/>
              <a:cs typeface="Montserrat"/>
              <a:sym typeface="Montserrat"/>
            </a:endParaRPr>
          </a:p>
          <a:p>
            <a:pPr indent="0" lvl="0" marL="0" rtl="0" algn="l">
              <a:spcBef>
                <a:spcPts val="1600"/>
              </a:spcBef>
              <a:spcAft>
                <a:spcPts val="0"/>
              </a:spcAft>
              <a:buNone/>
            </a:pPr>
            <a:r>
              <a:rPr b="1" lang="en" sz="1700">
                <a:latin typeface="Montserrat"/>
                <a:ea typeface="Montserrat"/>
                <a:cs typeface="Montserrat"/>
                <a:sym typeface="Montserrat"/>
              </a:rPr>
              <a:t>Further Work:</a:t>
            </a:r>
            <a:endParaRPr b="1" sz="1700">
              <a:latin typeface="Montserrat"/>
              <a:ea typeface="Montserrat"/>
              <a:cs typeface="Montserrat"/>
              <a:sym typeface="Montserrat"/>
            </a:endParaRPr>
          </a:p>
          <a:p>
            <a:pPr indent="-336550" lvl="0" marL="457200" rtl="0" algn="l">
              <a:spcBef>
                <a:spcPts val="1600"/>
              </a:spcBef>
              <a:spcAft>
                <a:spcPts val="0"/>
              </a:spcAft>
              <a:buSzPts val="1700"/>
              <a:buFont typeface="Montserrat"/>
              <a:buChar char="●"/>
            </a:pPr>
            <a:r>
              <a:rPr lang="en" sz="1700">
                <a:latin typeface="Montserrat"/>
                <a:ea typeface="Montserrat"/>
                <a:cs typeface="Montserrat"/>
                <a:sym typeface="Montserrat"/>
              </a:rPr>
              <a:t>Can be expanded to object detection in video for real time applications</a:t>
            </a:r>
            <a:endParaRPr sz="1700">
              <a:latin typeface="Montserrat"/>
              <a:ea typeface="Montserrat"/>
              <a:cs typeface="Montserrat"/>
              <a:sym typeface="Montserrat"/>
            </a:endParaRPr>
          </a:p>
          <a:p>
            <a:pPr indent="0" lvl="0" marL="457200" rtl="0" algn="l">
              <a:spcBef>
                <a:spcPts val="1600"/>
              </a:spcBef>
              <a:spcAft>
                <a:spcPts val="0"/>
              </a:spcAft>
              <a:buNone/>
            </a:pPr>
            <a:r>
              <a:t/>
            </a:r>
            <a:endParaRPr sz="1700">
              <a:latin typeface="Montserrat"/>
              <a:ea typeface="Montserrat"/>
              <a:cs typeface="Montserrat"/>
              <a:sym typeface="Montserrat"/>
            </a:endParaRPr>
          </a:p>
          <a:p>
            <a:pPr indent="0" lvl="0" marL="457200" rtl="0" algn="l">
              <a:spcBef>
                <a:spcPts val="1600"/>
              </a:spcBef>
              <a:spcAft>
                <a:spcPts val="1600"/>
              </a:spcAft>
              <a:buNone/>
            </a:pPr>
            <a:r>
              <a:t/>
            </a:r>
            <a:endParaRPr sz="17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9"/>
          <p:cNvSpPr txBox="1"/>
          <p:nvPr>
            <p:ph idx="1" type="body"/>
          </p:nvPr>
        </p:nvSpPr>
        <p:spPr>
          <a:xfrm>
            <a:off x="2247500" y="1397300"/>
            <a:ext cx="5907600" cy="3265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6000"/>
              <a:t>Thank You</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7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2" name="Google Shape;142;p14"/>
          <p:cNvSpPr txBox="1"/>
          <p:nvPr>
            <p:ph idx="1" type="body"/>
          </p:nvPr>
        </p:nvSpPr>
        <p:spPr>
          <a:xfrm>
            <a:off x="1297500" y="1397300"/>
            <a:ext cx="7038900" cy="3265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solidFill>
                  <a:srgbClr val="FFFFFF"/>
                </a:solidFill>
                <a:latin typeface="Montserrat"/>
                <a:ea typeface="Montserrat"/>
                <a:cs typeface="Montserrat"/>
                <a:sym typeface="Montserrat"/>
              </a:rPr>
              <a:t>Problem</a:t>
            </a:r>
            <a:endParaRPr b="1" sz="1600">
              <a:solidFill>
                <a:srgbClr val="FFFFFF"/>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FFFFFF"/>
              </a:buClr>
              <a:buSzPts val="1600"/>
              <a:buFont typeface="Montserrat"/>
              <a:buChar char="●"/>
            </a:pPr>
            <a:r>
              <a:rPr lang="en" sz="1600">
                <a:solidFill>
                  <a:srgbClr val="FFFFFF"/>
                </a:solidFill>
                <a:latin typeface="Montserrat"/>
                <a:ea typeface="Montserrat"/>
                <a:cs typeface="Montserrat"/>
                <a:sym typeface="Montserrat"/>
              </a:rPr>
              <a:t>$3 billion annually to repair damage caused by potholes</a:t>
            </a:r>
            <a:endParaRPr sz="1600">
              <a:solidFill>
                <a:srgbClr val="FFFFFF"/>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6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rPr b="1" lang="en" sz="1600">
                <a:solidFill>
                  <a:srgbClr val="FFFFFF"/>
                </a:solidFill>
                <a:latin typeface="Montserrat"/>
                <a:ea typeface="Montserrat"/>
                <a:cs typeface="Montserrat"/>
                <a:sym typeface="Montserrat"/>
              </a:rPr>
              <a:t>Current Solutions</a:t>
            </a:r>
            <a:endParaRPr b="1" sz="1600">
              <a:solidFill>
                <a:srgbClr val="FFFFFF"/>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FFFFFF"/>
              </a:buClr>
              <a:buSzPts val="1600"/>
              <a:buFont typeface="Montserrat"/>
              <a:buChar char="●"/>
            </a:pPr>
            <a:r>
              <a:rPr lang="en" sz="1600">
                <a:solidFill>
                  <a:srgbClr val="FFFFFF"/>
                </a:solidFill>
                <a:latin typeface="Montserrat"/>
                <a:ea typeface="Montserrat"/>
                <a:cs typeface="Montserrat"/>
                <a:sym typeface="Montserrat"/>
              </a:rPr>
              <a:t>Land Rover vehicles have a built-in pothole detection system</a:t>
            </a:r>
            <a:endParaRPr sz="1600">
              <a:solidFill>
                <a:srgbClr val="FFFFFF"/>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FFFFFF"/>
              </a:buClr>
              <a:buSzPts val="1600"/>
              <a:buFont typeface="Montserrat"/>
              <a:buChar char="●"/>
            </a:pPr>
            <a:r>
              <a:rPr lang="en" sz="1600">
                <a:solidFill>
                  <a:srgbClr val="FFFFFF"/>
                </a:solidFill>
                <a:latin typeface="Montserrat"/>
                <a:ea typeface="Montserrat"/>
                <a:cs typeface="Montserrat"/>
                <a:sym typeface="Montserrat"/>
              </a:rPr>
              <a:t>all-new Ford Focus pothole detection system</a:t>
            </a:r>
            <a:endParaRPr sz="1600">
              <a:solidFill>
                <a:srgbClr val="FFFFFF"/>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sz="16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rPr b="1" lang="en" sz="1600">
                <a:solidFill>
                  <a:srgbClr val="FFFFFF"/>
                </a:solidFill>
                <a:latin typeface="Montserrat"/>
                <a:ea typeface="Montserrat"/>
                <a:cs typeface="Montserrat"/>
                <a:sym typeface="Montserrat"/>
              </a:rPr>
              <a:t>Proposed Solution</a:t>
            </a:r>
            <a:endParaRPr b="1" sz="1600">
              <a:solidFill>
                <a:srgbClr val="FFFFFF"/>
              </a:solidFill>
              <a:latin typeface="Montserrat"/>
              <a:ea typeface="Montserrat"/>
              <a:cs typeface="Montserrat"/>
              <a:sym typeface="Montserrat"/>
            </a:endParaRPr>
          </a:p>
          <a:p>
            <a:pPr indent="-330200" lvl="0" marL="457200" rtl="0" algn="l">
              <a:lnSpc>
                <a:spcPct val="100000"/>
              </a:lnSpc>
              <a:spcBef>
                <a:spcPts val="0"/>
              </a:spcBef>
              <a:spcAft>
                <a:spcPts val="0"/>
              </a:spcAft>
              <a:buClr>
                <a:srgbClr val="FFFFFF"/>
              </a:buClr>
              <a:buSzPts val="1600"/>
              <a:buFont typeface="Montserrat"/>
              <a:buChar char="●"/>
            </a:pPr>
            <a:r>
              <a:rPr lang="en" sz="1600">
                <a:solidFill>
                  <a:srgbClr val="FFFFFF"/>
                </a:solidFill>
                <a:latin typeface="Montserrat"/>
                <a:ea typeface="Montserrat"/>
                <a:cs typeface="Montserrat"/>
                <a:sym typeface="Montserrat"/>
              </a:rPr>
              <a:t>use machine learning and artificial intelligence algorithms to create an accurate and efficient pothole detection system</a:t>
            </a:r>
            <a:endParaRPr sz="1600">
              <a:solidFill>
                <a:srgbClr val="FFFFFF"/>
              </a:solidFill>
              <a:latin typeface="Montserrat"/>
              <a:ea typeface="Montserrat"/>
              <a:cs typeface="Montserrat"/>
              <a:sym typeface="Montserrat"/>
            </a:endParaRPr>
          </a:p>
          <a:p>
            <a:pPr indent="-330200" lvl="0" marL="457200" rtl="0" algn="just">
              <a:spcBef>
                <a:spcPts val="0"/>
              </a:spcBef>
              <a:spcAft>
                <a:spcPts val="0"/>
              </a:spcAft>
              <a:buClr>
                <a:srgbClr val="FFFFFF"/>
              </a:buClr>
              <a:buSzPts val="1600"/>
              <a:buFont typeface="Montserrat"/>
              <a:buChar char="●"/>
            </a:pPr>
            <a:r>
              <a:rPr lang="en" sz="1600">
                <a:solidFill>
                  <a:srgbClr val="FFFFFF"/>
                </a:solidFill>
                <a:latin typeface="Montserrat"/>
                <a:ea typeface="Montserrat"/>
                <a:cs typeface="Montserrat"/>
                <a:sym typeface="Montserrat"/>
              </a:rPr>
              <a:t>will reduce the country’s annual spending cost in repairing the roads.</a:t>
            </a:r>
            <a:endParaRPr sz="1600">
              <a:solidFill>
                <a:srgbClr val="FFFFFF"/>
              </a:solidFill>
              <a:latin typeface="Montserrat"/>
              <a:ea typeface="Montserrat"/>
              <a:cs typeface="Montserrat"/>
              <a:sym typeface="Montserrat"/>
            </a:endParaRPr>
          </a:p>
          <a:p>
            <a:pPr indent="0" lvl="0" marL="0" rtl="0" algn="l">
              <a:lnSpc>
                <a:spcPct val="100000"/>
              </a:lnSpc>
              <a:spcBef>
                <a:spcPts val="900"/>
              </a:spcBef>
              <a:spcAft>
                <a:spcPts val="0"/>
              </a:spcAft>
              <a:buClr>
                <a:schemeClr val="dk1"/>
              </a:buClr>
              <a:buSzPts val="1100"/>
              <a:buFont typeface="Arial"/>
              <a:buNone/>
            </a:pPr>
            <a:r>
              <a:t/>
            </a:r>
            <a:endParaRPr sz="16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600">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7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Preparation </a:t>
            </a:r>
            <a:endParaRPr/>
          </a:p>
        </p:txBody>
      </p:sp>
      <p:sp>
        <p:nvSpPr>
          <p:cNvPr id="148" name="Google Shape;148;p15"/>
          <p:cNvSpPr txBox="1"/>
          <p:nvPr>
            <p:ph idx="1" type="body"/>
          </p:nvPr>
        </p:nvSpPr>
        <p:spPr>
          <a:xfrm>
            <a:off x="1297500" y="1397300"/>
            <a:ext cx="7038900" cy="3265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sz="1800"/>
              <a:t>Used labelImg</a:t>
            </a:r>
            <a:endParaRPr sz="1800"/>
          </a:p>
          <a:p>
            <a:pPr indent="-342900" lvl="0" marL="457200" rtl="0" algn="l">
              <a:lnSpc>
                <a:spcPct val="150000"/>
              </a:lnSpc>
              <a:spcBef>
                <a:spcPts val="0"/>
              </a:spcBef>
              <a:spcAft>
                <a:spcPts val="0"/>
              </a:spcAft>
              <a:buSzPts val="1800"/>
              <a:buChar char="●"/>
            </a:pPr>
            <a:r>
              <a:rPr lang="en" sz="1800"/>
              <a:t>Split 2500 images into 2000 train 500 test </a:t>
            </a:r>
            <a:endParaRPr sz="1800"/>
          </a:p>
          <a:p>
            <a:pPr indent="-342900" lvl="0" marL="457200" rtl="0" algn="l">
              <a:lnSpc>
                <a:spcPct val="150000"/>
              </a:lnSpc>
              <a:spcBef>
                <a:spcPts val="0"/>
              </a:spcBef>
              <a:spcAft>
                <a:spcPts val="0"/>
              </a:spcAft>
              <a:buSzPts val="1800"/>
              <a:buChar char="●"/>
            </a:pPr>
            <a:r>
              <a:rPr lang="en" sz="1800"/>
              <a:t>Positive: label pothole</a:t>
            </a:r>
            <a:endParaRPr sz="1800"/>
          </a:p>
          <a:p>
            <a:pPr indent="-342900" lvl="0" marL="457200" rtl="0" algn="l">
              <a:lnSpc>
                <a:spcPct val="150000"/>
              </a:lnSpc>
              <a:spcBef>
                <a:spcPts val="0"/>
              </a:spcBef>
              <a:spcAft>
                <a:spcPts val="0"/>
              </a:spcAft>
              <a:buSzPts val="1800"/>
              <a:buChar char="●"/>
            </a:pPr>
            <a:r>
              <a:rPr lang="en" sz="1800"/>
              <a:t>Negative: select entire image and label as no_pothole</a:t>
            </a:r>
            <a:endParaRPr sz="1800"/>
          </a:p>
          <a:p>
            <a:pPr indent="-342900" lvl="0" marL="457200" rtl="0" algn="l">
              <a:lnSpc>
                <a:spcPct val="150000"/>
              </a:lnSpc>
              <a:spcBef>
                <a:spcPts val="0"/>
              </a:spcBef>
              <a:spcAft>
                <a:spcPts val="0"/>
              </a:spcAft>
              <a:buSzPts val="1800"/>
              <a:buChar char="●"/>
            </a:pPr>
            <a:r>
              <a:rPr lang="en" sz="1800"/>
              <a:t>Test: Categorize into positive or negative and label accordingly </a:t>
            </a:r>
            <a:endParaRPr sz="1800"/>
          </a:p>
          <a:p>
            <a:pPr indent="0" lvl="0" marL="457200" rtl="0" algn="l">
              <a:lnSpc>
                <a:spcPct val="150000"/>
              </a:lnSpc>
              <a:spcBef>
                <a:spcPts val="0"/>
              </a:spcBef>
              <a:spcAft>
                <a:spcPts val="0"/>
              </a:spcAft>
              <a:buNone/>
            </a:pPr>
            <a:r>
              <a:t/>
            </a:r>
            <a:endParaRPr sz="1800"/>
          </a:p>
          <a:p>
            <a:pPr indent="0" lvl="0" marL="0" rtl="0" algn="l">
              <a:lnSpc>
                <a:spcPct val="100000"/>
              </a:lnSpc>
              <a:spcBef>
                <a:spcPts val="0"/>
              </a:spcBef>
              <a:spcAft>
                <a:spcPts val="0"/>
              </a:spcAft>
              <a:buNone/>
            </a:pPr>
            <a:r>
              <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7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Preparation (cont’d)</a:t>
            </a:r>
            <a:endParaRPr/>
          </a:p>
          <a:p>
            <a:pPr indent="0" lvl="0" marL="0" rtl="0" algn="l">
              <a:spcBef>
                <a:spcPts val="0"/>
              </a:spcBef>
              <a:spcAft>
                <a:spcPts val="0"/>
              </a:spcAft>
              <a:buNone/>
            </a:pPr>
            <a:r>
              <a:t/>
            </a:r>
            <a:endParaRPr/>
          </a:p>
        </p:txBody>
      </p:sp>
      <p:sp>
        <p:nvSpPr>
          <p:cNvPr id="154" name="Google Shape;154;p16"/>
          <p:cNvSpPr txBox="1"/>
          <p:nvPr>
            <p:ph idx="1" type="body"/>
          </p:nvPr>
        </p:nvSpPr>
        <p:spPr>
          <a:xfrm>
            <a:off x="1297500" y="1397300"/>
            <a:ext cx="7038900" cy="3265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Generate dataset using LabelImg</a:t>
            </a:r>
            <a:endParaRPr sz="1800"/>
          </a:p>
          <a:p>
            <a:pPr indent="-342900" lvl="1" marL="914400" rtl="0" algn="l">
              <a:spcBef>
                <a:spcPts val="0"/>
              </a:spcBef>
              <a:spcAft>
                <a:spcPts val="0"/>
              </a:spcAft>
              <a:buSzPts val="1800"/>
              <a:buAutoNum type="alphaLcPeriod"/>
            </a:pPr>
            <a:r>
              <a:rPr lang="en" sz="1800"/>
              <a:t>JPEG file to XML</a:t>
            </a:r>
            <a:endParaRPr sz="1800"/>
          </a:p>
          <a:p>
            <a:pPr indent="-342900" lvl="0" marL="457200" rtl="0" algn="l">
              <a:spcBef>
                <a:spcPts val="0"/>
              </a:spcBef>
              <a:spcAft>
                <a:spcPts val="0"/>
              </a:spcAft>
              <a:buSzPts val="1800"/>
              <a:buAutoNum type="arabicPeriod"/>
            </a:pPr>
            <a:r>
              <a:rPr lang="en" sz="1800"/>
              <a:t>Convert XML to CSV</a:t>
            </a:r>
            <a:endParaRPr sz="1800"/>
          </a:p>
          <a:p>
            <a:pPr indent="-342900" lvl="0" marL="457200" rtl="0" algn="l">
              <a:spcBef>
                <a:spcPts val="0"/>
              </a:spcBef>
              <a:spcAft>
                <a:spcPts val="0"/>
              </a:spcAft>
              <a:buSzPts val="1800"/>
              <a:buAutoNum type="arabicPeriod"/>
            </a:pPr>
            <a:r>
              <a:rPr lang="en" sz="1800"/>
              <a:t>Convert CSV to train.record</a:t>
            </a:r>
            <a:endParaRPr sz="1800"/>
          </a:p>
          <a:p>
            <a:pPr indent="0" lvl="0" marL="0" rtl="0" algn="l">
              <a:spcBef>
                <a:spcPts val="1600"/>
              </a:spcBef>
              <a:spcAft>
                <a:spcPts val="1600"/>
              </a:spcAft>
              <a:buNone/>
            </a:pPr>
            <a:r>
              <a:t/>
            </a:r>
            <a:endParaRPr/>
          </a:p>
        </p:txBody>
      </p:sp>
      <p:pic>
        <p:nvPicPr>
          <p:cNvPr id="155" name="Google Shape;155;p16"/>
          <p:cNvPicPr preferRelativeResize="0"/>
          <p:nvPr/>
        </p:nvPicPr>
        <p:blipFill rotWithShape="1">
          <a:blip r:embed="rId3">
            <a:alphaModFix/>
          </a:blip>
          <a:srcRect b="0" l="192610" r="-192610" t="0"/>
          <a:stretch/>
        </p:blipFill>
        <p:spPr>
          <a:xfrm>
            <a:off x="6755200" y="1708350"/>
            <a:ext cx="3612849" cy="2709651"/>
          </a:xfrm>
          <a:prstGeom prst="rect">
            <a:avLst/>
          </a:prstGeom>
          <a:noFill/>
          <a:ln>
            <a:noFill/>
          </a:ln>
        </p:spPr>
      </p:pic>
      <p:pic>
        <p:nvPicPr>
          <p:cNvPr id="156" name="Google Shape;156;p16"/>
          <p:cNvPicPr preferRelativeResize="0"/>
          <p:nvPr/>
        </p:nvPicPr>
        <p:blipFill>
          <a:blip r:embed="rId4">
            <a:alphaModFix/>
          </a:blip>
          <a:stretch>
            <a:fillRect/>
          </a:stretch>
        </p:blipFill>
        <p:spPr>
          <a:xfrm>
            <a:off x="1374475" y="2884650"/>
            <a:ext cx="4841901" cy="1970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393750"/>
            <a:ext cx="7038900" cy="74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Selected Models</a:t>
            </a:r>
            <a:endParaRPr/>
          </a:p>
        </p:txBody>
      </p:sp>
      <p:sp>
        <p:nvSpPr>
          <p:cNvPr id="162" name="Google Shape;162;p17"/>
          <p:cNvSpPr txBox="1"/>
          <p:nvPr>
            <p:ph idx="1" type="body"/>
          </p:nvPr>
        </p:nvSpPr>
        <p:spPr>
          <a:xfrm>
            <a:off x="1297500" y="1397300"/>
            <a:ext cx="7038900" cy="3265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2200"/>
              <a:t>YOLO</a:t>
            </a:r>
            <a:endParaRPr sz="2200"/>
          </a:p>
          <a:p>
            <a:pPr indent="-323850" lvl="0" marL="457200" rtl="0" algn="l">
              <a:lnSpc>
                <a:spcPct val="150000"/>
              </a:lnSpc>
              <a:spcBef>
                <a:spcPts val="0"/>
              </a:spcBef>
              <a:spcAft>
                <a:spcPts val="0"/>
              </a:spcAft>
              <a:buSzPts val="1500"/>
              <a:buChar char="●"/>
            </a:pPr>
            <a:r>
              <a:rPr lang="en" sz="2200"/>
              <a:t>SSD</a:t>
            </a:r>
            <a:endParaRPr sz="2200"/>
          </a:p>
          <a:p>
            <a:pPr indent="-323850" lvl="0" marL="457200" rtl="0" algn="l">
              <a:lnSpc>
                <a:spcPct val="150000"/>
              </a:lnSpc>
              <a:spcBef>
                <a:spcPts val="0"/>
              </a:spcBef>
              <a:spcAft>
                <a:spcPts val="0"/>
              </a:spcAft>
              <a:buSzPts val="1500"/>
              <a:buChar char="●"/>
            </a:pPr>
            <a:r>
              <a:rPr lang="en" sz="2200"/>
              <a:t>CNN</a:t>
            </a:r>
            <a:endParaRPr sz="2200"/>
          </a:p>
          <a:p>
            <a:pPr indent="-323850" lvl="0" marL="457200" rtl="0" algn="l">
              <a:lnSpc>
                <a:spcPct val="150000"/>
              </a:lnSpc>
              <a:spcBef>
                <a:spcPts val="0"/>
              </a:spcBef>
              <a:spcAft>
                <a:spcPts val="0"/>
              </a:spcAft>
              <a:buSzPts val="1500"/>
              <a:buChar char="●"/>
            </a:pPr>
            <a:r>
              <a:rPr lang="en" sz="2200"/>
              <a:t>Faster R-CNN</a:t>
            </a:r>
            <a:endParaRPr sz="2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311700" y="243925"/>
            <a:ext cx="4103100" cy="57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YOLO</a:t>
            </a:r>
            <a:endParaRPr b="1"/>
          </a:p>
          <a:p>
            <a:pPr indent="0" lvl="0" marL="0" rtl="0" algn="l">
              <a:spcBef>
                <a:spcPts val="0"/>
              </a:spcBef>
              <a:spcAft>
                <a:spcPts val="0"/>
              </a:spcAft>
              <a:buNone/>
            </a:pPr>
            <a:r>
              <a:t/>
            </a:r>
            <a:endParaRPr/>
          </a:p>
        </p:txBody>
      </p:sp>
      <p:sp>
        <p:nvSpPr>
          <p:cNvPr id="168" name="Google Shape;168;p18"/>
          <p:cNvSpPr txBox="1"/>
          <p:nvPr>
            <p:ph idx="1" type="body"/>
          </p:nvPr>
        </p:nvSpPr>
        <p:spPr>
          <a:xfrm>
            <a:off x="311700" y="1230375"/>
            <a:ext cx="4250700" cy="3567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b="1" sz="15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Split images into a X by X grid </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For each of the grids, take m bounding boxes which enclose an object</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Outputs a confidence score: </a:t>
            </a:r>
            <a:endParaRPr sz="1500">
              <a:solidFill>
                <a:srgbClr val="FFFFFF"/>
              </a:solidFill>
              <a:latin typeface="Montserrat"/>
              <a:ea typeface="Montserrat"/>
              <a:cs typeface="Montserrat"/>
              <a:sym typeface="Montserrat"/>
            </a:endParaRPr>
          </a:p>
          <a:p>
            <a:pPr indent="-323850" lvl="1" marL="9144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How certain the predicted bounding box actually encloses some object</a:t>
            </a:r>
            <a:endParaRPr sz="15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5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500">
              <a:solidFill>
                <a:srgbClr val="FFFFFF"/>
              </a:solidFill>
              <a:latin typeface="Montserrat"/>
              <a:ea typeface="Montserrat"/>
              <a:cs typeface="Montserrat"/>
              <a:sym typeface="Montserrat"/>
            </a:endParaRPr>
          </a:p>
        </p:txBody>
      </p:sp>
      <p:pic>
        <p:nvPicPr>
          <p:cNvPr id="169" name="Google Shape;169;p18"/>
          <p:cNvPicPr preferRelativeResize="0"/>
          <p:nvPr/>
        </p:nvPicPr>
        <p:blipFill>
          <a:blip r:embed="rId3">
            <a:alphaModFix/>
          </a:blip>
          <a:stretch>
            <a:fillRect/>
          </a:stretch>
        </p:blipFill>
        <p:spPr>
          <a:xfrm>
            <a:off x="4972613" y="1699250"/>
            <a:ext cx="3788373" cy="2366400"/>
          </a:xfrm>
          <a:prstGeom prst="rect">
            <a:avLst/>
          </a:prstGeom>
          <a:noFill/>
          <a:ln>
            <a:noFill/>
          </a:ln>
        </p:spPr>
      </p:pic>
      <p:sp>
        <p:nvSpPr>
          <p:cNvPr id="170" name="Google Shape;170;p18"/>
          <p:cNvSpPr txBox="1"/>
          <p:nvPr/>
        </p:nvSpPr>
        <p:spPr>
          <a:xfrm>
            <a:off x="5730125" y="4141850"/>
            <a:ext cx="2165100" cy="3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Proxima Nova"/>
                <a:ea typeface="Proxima Nova"/>
                <a:cs typeface="Proxima Nova"/>
                <a:sym typeface="Proxima Nova"/>
              </a:rPr>
              <a:t>Figure. Architecture of YOLO</a:t>
            </a:r>
            <a:endParaRPr sz="1200">
              <a:solidFill>
                <a:srgbClr val="FFFFFF"/>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graphicFrame>
        <p:nvGraphicFramePr>
          <p:cNvPr id="175" name="Google Shape;175;p19"/>
          <p:cNvGraphicFramePr/>
          <p:nvPr/>
        </p:nvGraphicFramePr>
        <p:xfrm>
          <a:off x="154800" y="154875"/>
          <a:ext cx="3000000" cy="3000000"/>
        </p:xfrm>
        <a:graphic>
          <a:graphicData uri="http://schemas.openxmlformats.org/drawingml/2006/table">
            <a:tbl>
              <a:tblPr>
                <a:noFill/>
                <a:tableStyleId>{61F8C1D6-9ECF-45B9-9B8D-162A78756CC8}</a:tableStyleId>
              </a:tblPr>
              <a:tblGrid>
                <a:gridCol w="961725"/>
                <a:gridCol w="2060325"/>
                <a:gridCol w="2007700"/>
                <a:gridCol w="1665475"/>
                <a:gridCol w="2129100"/>
              </a:tblGrid>
              <a:tr h="902775">
                <a:tc>
                  <a:txBody>
                    <a:bodyPr>
                      <a:no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2200">
                          <a:solidFill>
                            <a:srgbClr val="FFFFFF"/>
                          </a:solidFill>
                          <a:latin typeface="Montserrat"/>
                          <a:ea typeface="Montserrat"/>
                          <a:cs typeface="Montserrat"/>
                          <a:sym typeface="Montserrat"/>
                        </a:rPr>
                        <a:t>YOLO</a:t>
                      </a:r>
                      <a:endParaRPr b="1" sz="22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SSD</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CNN</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Faster RCNN</a:t>
                      </a:r>
                      <a:endParaRPr sz="2200">
                        <a:solidFill>
                          <a:srgbClr val="B7B7B7"/>
                        </a:solidFill>
                        <a:latin typeface="Montserrat"/>
                        <a:ea typeface="Montserrat"/>
                        <a:cs typeface="Montserrat"/>
                        <a:sym typeface="Montserrat"/>
                      </a:endParaRPr>
                    </a:p>
                  </a:txBody>
                  <a:tcPr marT="91425" marB="91425" marR="91425" marL="91425"/>
                </a:tc>
              </a:tr>
              <a:tr h="3930575">
                <a:tc>
                  <a:txBody>
                    <a:bodyPr>
                      <a:noAutofit/>
                    </a:bodyPr>
                    <a:lstStyle/>
                    <a:p>
                      <a:pPr indent="0" lvl="0" marL="0" rtl="0" algn="l">
                        <a:spcBef>
                          <a:spcPts val="0"/>
                        </a:spcBef>
                        <a:spcAft>
                          <a:spcPts val="0"/>
                        </a:spcAft>
                        <a:buNone/>
                      </a:pPr>
                      <a:r>
                        <a:rPr b="1" lang="en" sz="1800">
                          <a:solidFill>
                            <a:srgbClr val="FFFFFF"/>
                          </a:solidFill>
                          <a:latin typeface="Montserrat"/>
                          <a:ea typeface="Montserrat"/>
                          <a:cs typeface="Montserrat"/>
                          <a:sym typeface="Montserrat"/>
                        </a:rPr>
                        <a:t>Why?</a:t>
                      </a:r>
                      <a:endParaRPr b="1" sz="18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1600">
                          <a:solidFill>
                            <a:srgbClr val="FFFFFF"/>
                          </a:solidFill>
                          <a:latin typeface="Montserrat"/>
                          <a:ea typeface="Montserrat"/>
                          <a:cs typeface="Montserrat"/>
                          <a:sym typeface="Montserrat"/>
                        </a:rPr>
                        <a:t>Speed</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rPr b="1" lang="en" sz="1600">
                          <a:solidFill>
                            <a:srgbClr val="FFFFFF"/>
                          </a:solidFill>
                          <a:latin typeface="Montserrat"/>
                          <a:ea typeface="Montserrat"/>
                          <a:cs typeface="Montserrat"/>
                          <a:sym typeface="Montserrat"/>
                        </a:rPr>
                        <a:t>Different from other object detection algorithms because it only needs to “see” an image once</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rPr b="1" lang="en" sz="1600">
                          <a:solidFill>
                            <a:srgbClr val="FFFFFF"/>
                          </a:solidFill>
                          <a:latin typeface="Montserrat"/>
                          <a:ea typeface="Montserrat"/>
                          <a:cs typeface="Montserrat"/>
                          <a:sym typeface="Montserrat"/>
                        </a:rPr>
                        <a:t>Swift -- can be run real time </a:t>
                      </a:r>
                      <a:endParaRPr b="1" sz="16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Speeds up process by eliminating the need of region proposal network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Provides matchable accuracy while using lower resolution images</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feature learning to find most relevant pattern for classification</a:t>
                      </a:r>
                      <a:endParaRPr>
                        <a:solidFill>
                          <a:srgbClr val="B7B7B7"/>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RPN to generate fix set of regions</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Uses anchor boxes for object detection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Faster speed because of regional proposals (real-time object detection)</a:t>
                      </a:r>
                      <a:endParaRPr>
                        <a:solidFill>
                          <a:srgbClr val="B7B7B7"/>
                        </a:solidFill>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311700" y="243925"/>
            <a:ext cx="4607700" cy="57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Single Shot Detector (SSD)</a:t>
            </a:r>
            <a:endParaRPr b="1"/>
          </a:p>
          <a:p>
            <a:pPr indent="0" lvl="0" marL="0" rtl="0" algn="l">
              <a:spcBef>
                <a:spcPts val="0"/>
              </a:spcBef>
              <a:spcAft>
                <a:spcPts val="0"/>
              </a:spcAft>
              <a:buNone/>
            </a:pPr>
            <a:r>
              <a:t/>
            </a:r>
            <a:endParaRPr b="1"/>
          </a:p>
        </p:txBody>
      </p:sp>
      <p:sp>
        <p:nvSpPr>
          <p:cNvPr id="181" name="Google Shape;181;p20"/>
          <p:cNvSpPr txBox="1"/>
          <p:nvPr>
            <p:ph idx="2" type="body"/>
          </p:nvPr>
        </p:nvSpPr>
        <p:spPr>
          <a:xfrm>
            <a:off x="4919400" y="90450"/>
            <a:ext cx="3999900" cy="2294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Splits an image into default boxes</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Each box has an intersection over union value(IOU)</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A threshold value is selected</a:t>
            </a:r>
            <a:endParaRPr sz="1500">
              <a:solidFill>
                <a:srgbClr val="FFFFFF"/>
              </a:solidFill>
              <a:latin typeface="Montserrat"/>
              <a:ea typeface="Montserrat"/>
              <a:cs typeface="Montserrat"/>
              <a:sym typeface="Montserrat"/>
            </a:endParaRPr>
          </a:p>
          <a:p>
            <a:pPr indent="-323850" lvl="0" marL="4572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If the default box has an IOU value within the threshold </a:t>
            </a:r>
            <a:endParaRPr sz="1500">
              <a:solidFill>
                <a:srgbClr val="FFFFFF"/>
              </a:solidFill>
              <a:latin typeface="Montserrat"/>
              <a:ea typeface="Montserrat"/>
              <a:cs typeface="Montserrat"/>
              <a:sym typeface="Montserrat"/>
            </a:endParaRPr>
          </a:p>
          <a:p>
            <a:pPr indent="-323850" lvl="1" marL="914400" rtl="0" algn="l">
              <a:lnSpc>
                <a:spcPct val="150000"/>
              </a:lnSpc>
              <a:spcBef>
                <a:spcPts val="0"/>
              </a:spcBef>
              <a:spcAft>
                <a:spcPts val="0"/>
              </a:spcAft>
              <a:buClr>
                <a:srgbClr val="FFFFFF"/>
              </a:buClr>
              <a:buSzPts val="1500"/>
              <a:buFont typeface="Montserrat"/>
              <a:buChar char="○"/>
            </a:pPr>
            <a:r>
              <a:rPr lang="en" sz="1500">
                <a:solidFill>
                  <a:srgbClr val="FFFFFF"/>
                </a:solidFill>
                <a:latin typeface="Montserrat"/>
                <a:ea typeface="Montserrat"/>
                <a:cs typeface="Montserrat"/>
                <a:sym typeface="Montserrat"/>
              </a:rPr>
              <a:t>then object detected</a:t>
            </a:r>
            <a:endParaRPr sz="1600">
              <a:solidFill>
                <a:srgbClr val="FFFFFF"/>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600">
              <a:solidFill>
                <a:srgbClr val="FFFFFF"/>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600">
              <a:solidFill>
                <a:srgbClr val="FFFFFF"/>
              </a:solidFill>
              <a:latin typeface="Montserrat"/>
              <a:ea typeface="Montserrat"/>
              <a:cs typeface="Montserrat"/>
              <a:sym typeface="Montserrat"/>
            </a:endParaRPr>
          </a:p>
          <a:p>
            <a:pPr indent="0" lvl="0" marL="457200" rtl="0" algn="l">
              <a:lnSpc>
                <a:spcPct val="150000"/>
              </a:lnSpc>
              <a:spcBef>
                <a:spcPts val="0"/>
              </a:spcBef>
              <a:spcAft>
                <a:spcPts val="0"/>
              </a:spcAft>
              <a:buNone/>
            </a:pPr>
            <a:r>
              <a:t/>
            </a:r>
            <a:endParaRPr sz="1600">
              <a:solidFill>
                <a:srgbClr val="FFFFFF"/>
              </a:solidFill>
              <a:latin typeface="Montserrat"/>
              <a:ea typeface="Montserrat"/>
              <a:cs typeface="Montserrat"/>
              <a:sym typeface="Montserrat"/>
            </a:endParaRPr>
          </a:p>
        </p:txBody>
      </p:sp>
      <p:pic>
        <p:nvPicPr>
          <p:cNvPr id="182" name="Google Shape;182;p20"/>
          <p:cNvPicPr preferRelativeResize="0"/>
          <p:nvPr/>
        </p:nvPicPr>
        <p:blipFill rotWithShape="1">
          <a:blip r:embed="rId3">
            <a:alphaModFix/>
          </a:blip>
          <a:srcRect b="0" l="3625" r="9441" t="0"/>
          <a:stretch/>
        </p:blipFill>
        <p:spPr>
          <a:xfrm>
            <a:off x="4881650" y="2948425"/>
            <a:ext cx="3999901" cy="1821424"/>
          </a:xfrm>
          <a:prstGeom prst="rect">
            <a:avLst/>
          </a:prstGeom>
          <a:noFill/>
          <a:ln>
            <a:noFill/>
          </a:ln>
        </p:spPr>
      </p:pic>
      <p:pic>
        <p:nvPicPr>
          <p:cNvPr id="183" name="Google Shape;183;p20"/>
          <p:cNvPicPr preferRelativeResize="0"/>
          <p:nvPr/>
        </p:nvPicPr>
        <p:blipFill>
          <a:blip r:embed="rId4">
            <a:alphaModFix/>
          </a:blip>
          <a:stretch>
            <a:fillRect/>
          </a:stretch>
        </p:blipFill>
        <p:spPr>
          <a:xfrm>
            <a:off x="392001" y="1277080"/>
            <a:ext cx="3581000" cy="2589325"/>
          </a:xfrm>
          <a:prstGeom prst="rect">
            <a:avLst/>
          </a:prstGeom>
          <a:noFill/>
          <a:ln>
            <a:noFill/>
          </a:ln>
        </p:spPr>
      </p:pic>
      <p:sp>
        <p:nvSpPr>
          <p:cNvPr id="184" name="Google Shape;184;p20"/>
          <p:cNvSpPr txBox="1"/>
          <p:nvPr/>
        </p:nvSpPr>
        <p:spPr>
          <a:xfrm>
            <a:off x="493750" y="3883425"/>
            <a:ext cx="2510100" cy="2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Figure. Comparison of SSD and YOLO</a:t>
            </a:r>
            <a:endParaRPr sz="1100">
              <a:solidFill>
                <a:srgbClr val="FFFFFF"/>
              </a:solidFill>
              <a:latin typeface="Proxima Nova"/>
              <a:ea typeface="Proxima Nova"/>
              <a:cs typeface="Proxima Nova"/>
              <a:sym typeface="Proxima Nova"/>
            </a:endParaRPr>
          </a:p>
        </p:txBody>
      </p:sp>
      <p:sp>
        <p:nvSpPr>
          <p:cNvPr id="185" name="Google Shape;185;p20"/>
          <p:cNvSpPr txBox="1"/>
          <p:nvPr/>
        </p:nvSpPr>
        <p:spPr>
          <a:xfrm>
            <a:off x="5957250" y="4786050"/>
            <a:ext cx="1924200" cy="2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Proxima Nova"/>
                <a:ea typeface="Proxima Nova"/>
                <a:cs typeface="Proxima Nova"/>
                <a:sym typeface="Proxima Nova"/>
              </a:rPr>
              <a:t>Figure. Architecture of SSD</a:t>
            </a:r>
            <a:endParaRPr sz="1100">
              <a:solidFill>
                <a:srgbClr val="FFFFFF"/>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graphicFrame>
        <p:nvGraphicFramePr>
          <p:cNvPr id="190" name="Google Shape;190;p21"/>
          <p:cNvGraphicFramePr/>
          <p:nvPr/>
        </p:nvGraphicFramePr>
        <p:xfrm>
          <a:off x="154800" y="154875"/>
          <a:ext cx="3000000" cy="3000000"/>
        </p:xfrm>
        <a:graphic>
          <a:graphicData uri="http://schemas.openxmlformats.org/drawingml/2006/table">
            <a:tbl>
              <a:tblPr>
                <a:noFill/>
                <a:tableStyleId>{61F8C1D6-9ECF-45B9-9B8D-162A78756CC8}</a:tableStyleId>
              </a:tblPr>
              <a:tblGrid>
                <a:gridCol w="961725"/>
                <a:gridCol w="2060325"/>
                <a:gridCol w="2007700"/>
                <a:gridCol w="1665475"/>
                <a:gridCol w="2129100"/>
              </a:tblGrid>
              <a:tr h="902775">
                <a:tc>
                  <a:txBody>
                    <a:bodyPr>
                      <a:noAutofit/>
                    </a:bodyPr>
                    <a:lstStyle/>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YOLO</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2200">
                          <a:solidFill>
                            <a:srgbClr val="FFFFFF"/>
                          </a:solidFill>
                          <a:latin typeface="Montserrat"/>
                          <a:ea typeface="Montserrat"/>
                          <a:cs typeface="Montserrat"/>
                          <a:sym typeface="Montserrat"/>
                        </a:rPr>
                        <a:t>SSD</a:t>
                      </a:r>
                      <a:endParaRPr b="1" sz="22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CNN</a:t>
                      </a:r>
                      <a:endParaRPr sz="2200">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2200">
                          <a:solidFill>
                            <a:srgbClr val="B7B7B7"/>
                          </a:solidFill>
                          <a:latin typeface="Montserrat"/>
                          <a:ea typeface="Montserrat"/>
                          <a:cs typeface="Montserrat"/>
                          <a:sym typeface="Montserrat"/>
                        </a:rPr>
                        <a:t>Faster RCNN</a:t>
                      </a:r>
                      <a:endParaRPr sz="2200">
                        <a:solidFill>
                          <a:srgbClr val="B7B7B7"/>
                        </a:solidFill>
                        <a:latin typeface="Montserrat"/>
                        <a:ea typeface="Montserrat"/>
                        <a:cs typeface="Montserrat"/>
                        <a:sym typeface="Montserrat"/>
                      </a:endParaRPr>
                    </a:p>
                  </a:txBody>
                  <a:tcPr marT="91425" marB="91425" marR="91425" marL="91425"/>
                </a:tc>
              </a:tr>
              <a:tr h="3930575">
                <a:tc>
                  <a:txBody>
                    <a:bodyPr>
                      <a:noAutofit/>
                    </a:bodyPr>
                    <a:lstStyle/>
                    <a:p>
                      <a:pPr indent="0" lvl="0" marL="0" rtl="0" algn="l">
                        <a:spcBef>
                          <a:spcPts val="0"/>
                        </a:spcBef>
                        <a:spcAft>
                          <a:spcPts val="0"/>
                        </a:spcAft>
                        <a:buNone/>
                      </a:pPr>
                      <a:r>
                        <a:rPr b="1" lang="en" sz="1800">
                          <a:solidFill>
                            <a:srgbClr val="FFFFFF"/>
                          </a:solidFill>
                          <a:latin typeface="Montserrat"/>
                          <a:ea typeface="Montserrat"/>
                          <a:cs typeface="Montserrat"/>
                          <a:sym typeface="Montserrat"/>
                        </a:rPr>
                        <a:t>Why?</a:t>
                      </a:r>
                      <a:endParaRPr b="1" sz="18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sz="1300">
                          <a:solidFill>
                            <a:srgbClr val="B7B7B7"/>
                          </a:solidFill>
                          <a:latin typeface="Montserrat"/>
                          <a:ea typeface="Montserrat"/>
                          <a:cs typeface="Montserrat"/>
                          <a:sym typeface="Montserrat"/>
                        </a:rPr>
                        <a:t>Speed</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Different from other object detection algorithms because it only needs to “see” an image once</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sz="1300">
                        <a:solidFill>
                          <a:srgbClr val="B7B7B7"/>
                        </a:solidFill>
                        <a:latin typeface="Montserrat"/>
                        <a:ea typeface="Montserrat"/>
                        <a:cs typeface="Montserrat"/>
                        <a:sym typeface="Montserrat"/>
                      </a:endParaRPr>
                    </a:p>
                    <a:p>
                      <a:pPr indent="0" lvl="0" marL="0" rtl="0" algn="l">
                        <a:spcBef>
                          <a:spcPts val="0"/>
                        </a:spcBef>
                        <a:spcAft>
                          <a:spcPts val="0"/>
                        </a:spcAft>
                        <a:buNone/>
                      </a:pPr>
                      <a:r>
                        <a:rPr lang="en" sz="1300">
                          <a:solidFill>
                            <a:srgbClr val="B7B7B7"/>
                          </a:solidFill>
                          <a:latin typeface="Montserrat"/>
                          <a:ea typeface="Montserrat"/>
                          <a:cs typeface="Montserrat"/>
                          <a:sym typeface="Montserrat"/>
                        </a:rPr>
                        <a:t>Swift so can be run real time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b="1" lang="en" sz="1600">
                          <a:solidFill>
                            <a:srgbClr val="FFFFFF"/>
                          </a:solidFill>
                          <a:latin typeface="Montserrat"/>
                          <a:ea typeface="Montserrat"/>
                          <a:cs typeface="Montserrat"/>
                          <a:sym typeface="Montserrat"/>
                        </a:rPr>
                        <a:t>Speeds up process by eliminating the need of region proposal network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rPr b="1" lang="en" sz="1600">
                          <a:solidFill>
                            <a:srgbClr val="FFFFFF"/>
                          </a:solidFill>
                          <a:latin typeface="Montserrat"/>
                          <a:ea typeface="Montserrat"/>
                          <a:cs typeface="Montserrat"/>
                          <a:sym typeface="Montserrat"/>
                        </a:rPr>
                        <a:t>Provides matchable accuracy while using lower resolution images</a:t>
                      </a:r>
                      <a:endParaRPr b="1" sz="16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b="1" sz="1600">
                        <a:solidFill>
                          <a:srgbClr val="FFFFFF"/>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feature learning to find most relevant pattern for classification</a:t>
                      </a:r>
                      <a:endParaRPr>
                        <a:solidFill>
                          <a:srgbClr val="B7B7B7"/>
                        </a:solidFill>
                        <a:latin typeface="Montserrat"/>
                        <a:ea typeface="Montserrat"/>
                        <a:cs typeface="Montserrat"/>
                        <a:sym typeface="Montserrat"/>
                      </a:endParaRPr>
                    </a:p>
                    <a:p>
                      <a:pPr indent="0" lvl="0" marL="457200" rtl="0" algn="l">
                        <a:spcBef>
                          <a:spcPts val="0"/>
                        </a:spcBef>
                        <a:spcAft>
                          <a:spcPts val="0"/>
                        </a:spcAft>
                        <a:buNone/>
                      </a:pPr>
                      <a:r>
                        <a:t/>
                      </a:r>
                      <a:endParaRPr>
                        <a:solidFill>
                          <a:srgbClr val="B7B7B7"/>
                        </a:solidFill>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solidFill>
                            <a:srgbClr val="B7B7B7"/>
                          </a:solidFill>
                          <a:latin typeface="Montserrat"/>
                          <a:ea typeface="Montserrat"/>
                          <a:cs typeface="Montserrat"/>
                          <a:sym typeface="Montserrat"/>
                        </a:rPr>
                        <a:t>Uses RPN to generate fix set of regions</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Uses anchor boxes for object detection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t/>
                      </a:r>
                      <a:endParaRPr>
                        <a:solidFill>
                          <a:srgbClr val="B7B7B7"/>
                        </a:solidFill>
                        <a:latin typeface="Montserrat"/>
                        <a:ea typeface="Montserrat"/>
                        <a:cs typeface="Montserrat"/>
                        <a:sym typeface="Montserrat"/>
                      </a:endParaRPr>
                    </a:p>
                    <a:p>
                      <a:pPr indent="0" lvl="0" marL="0" rtl="0" algn="l">
                        <a:spcBef>
                          <a:spcPts val="0"/>
                        </a:spcBef>
                        <a:spcAft>
                          <a:spcPts val="0"/>
                        </a:spcAft>
                        <a:buNone/>
                      </a:pPr>
                      <a:r>
                        <a:rPr lang="en">
                          <a:solidFill>
                            <a:srgbClr val="B7B7B7"/>
                          </a:solidFill>
                          <a:latin typeface="Montserrat"/>
                          <a:ea typeface="Montserrat"/>
                          <a:cs typeface="Montserrat"/>
                          <a:sym typeface="Montserrat"/>
                        </a:rPr>
                        <a:t>Faster speed because of regional proposals (real-time object detection)</a:t>
                      </a:r>
                      <a:endParaRPr>
                        <a:solidFill>
                          <a:srgbClr val="B7B7B7"/>
                        </a:solidFill>
                        <a:latin typeface="Montserrat"/>
                        <a:ea typeface="Montserrat"/>
                        <a:cs typeface="Montserrat"/>
                        <a:sym typeface="Montserrat"/>
                      </a:endParaRPr>
                    </a:p>
                  </a:txBody>
                  <a:tcPr marT="91425" marB="91425" marR="91425" marL="91425"/>
                </a:tc>
              </a:tr>
            </a:tbl>
          </a:graphicData>
        </a:graphic>
      </p:graphicFrame>
      <p:sp>
        <p:nvSpPr>
          <p:cNvPr id="191" name="Google Shape;191;p21"/>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https://pranavprem.github.io/</a:t>
            </a:r>
            <a:endParaRPr/>
          </a:p>
        </p:txBody>
      </p:sp>
      <p:sp>
        <p:nvSpPr>
          <p:cNvPr id="192" name="Google Shape;192;p21"/>
          <p:cNvSpPr txBox="1"/>
          <p:nvPr/>
        </p:nvSpPr>
        <p:spPr>
          <a:xfrm>
            <a:off x="152400" y="15240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https://pranavprem.github.io/</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